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5"/>
  </p:notesMasterIdLst>
  <p:sldIdLst>
    <p:sldId id="259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F6BE98"/>
    <a:srgbClr val="26E2D0"/>
    <a:srgbClr val="FFFF0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936" y="414"/>
      </p:cViewPr>
      <p:guideLst>
        <p:guide orient="horz" pos="214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81D968-1A31-404A-899F-35E36092D3C7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8C6AA2-8FA3-4305-A547-3B24EED9B16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8C6AA2-8FA3-4305-A547-3B24EED9B162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E8669-A550-4EAD-820D-1388C3A40D2F}" type="datetimeFigureOut">
              <a:rPr lang="zh-CN" altLang="en-US" smtClean="0"/>
              <a:t>2025/6/9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FCD5B3-335B-4DFD-90A4-2F23CFEDF4A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8906" y="0"/>
            <a:ext cx="9694187" cy="6858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642121" y="3153963"/>
            <a:ext cx="171450" cy="17383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86138" y="2908695"/>
            <a:ext cx="171450" cy="30599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95725" y="4443413"/>
            <a:ext cx="119064" cy="15478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>
            <a:off x="3084910" y="2753914"/>
            <a:ext cx="558403" cy="465536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913460" y="3144439"/>
            <a:ext cx="558403" cy="465536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174206" y="3742133"/>
            <a:ext cx="558403" cy="465536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002756" y="3742132"/>
            <a:ext cx="171450" cy="12087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06366" y="2997810"/>
            <a:ext cx="57151" cy="7341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3003947" y="3865473"/>
            <a:ext cx="558403" cy="465536"/>
          </a:xfrm>
          <a:prstGeom prst="line">
            <a:avLst/>
          </a:prstGeom>
          <a:ln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2921347" y="3687658"/>
            <a:ext cx="7435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 dirty="0"/>
              <a:t>2F</a:t>
            </a:r>
          </a:p>
          <a:p>
            <a:r>
              <a:rPr lang="zh-CN" altLang="en-US" sz="600" dirty="0"/>
              <a:t>托儿所</a:t>
            </a:r>
            <a:r>
              <a:rPr lang="en-US" altLang="zh-CN" sz="600" dirty="0" smtClean="0"/>
              <a:t>(78</a:t>
            </a:r>
            <a:r>
              <a:rPr lang="zh-CN" altLang="en-US" sz="600" dirty="0" smtClean="0"/>
              <a:t>㎡</a:t>
            </a:r>
            <a:r>
              <a:rPr lang="zh-CN" altLang="en-US" sz="600" dirty="0"/>
              <a:t>）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757910" y="4953824"/>
            <a:ext cx="74354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dirty="0"/>
              <a:t>消控室</a:t>
            </a:r>
            <a:r>
              <a:rPr lang="en-US" altLang="zh-CN" sz="600" dirty="0"/>
              <a:t>(60</a:t>
            </a:r>
            <a:r>
              <a:rPr lang="zh-CN" altLang="en-US" sz="600" dirty="0"/>
              <a:t>㎡）</a:t>
            </a:r>
            <a:endParaRPr lang="en-US" altLang="zh-CN" sz="600" dirty="0"/>
          </a:p>
        </p:txBody>
      </p:sp>
      <p:cxnSp>
        <p:nvCxnSpPr>
          <p:cNvPr id="32" name="直接连接符 31"/>
          <p:cNvCxnSpPr/>
          <p:nvPr/>
        </p:nvCxnSpPr>
        <p:spPr>
          <a:xfrm>
            <a:off x="3983831" y="4557713"/>
            <a:ext cx="0" cy="45243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3312319" y="2870029"/>
            <a:ext cx="7435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 dirty="0"/>
              <a:t>1F</a:t>
            </a:r>
          </a:p>
          <a:p>
            <a:r>
              <a:rPr lang="zh-CN" altLang="en-US" sz="600" dirty="0"/>
              <a:t>配电间</a:t>
            </a:r>
            <a:r>
              <a:rPr lang="en-US" altLang="zh-CN" sz="600" dirty="0"/>
              <a:t>(308</a:t>
            </a:r>
            <a:r>
              <a:rPr lang="zh-CN" altLang="en-US" sz="600" dirty="0"/>
              <a:t>㎡）</a:t>
            </a:r>
          </a:p>
        </p:txBody>
      </p:sp>
      <p:sp>
        <p:nvSpPr>
          <p:cNvPr id="35" name="矩形 34"/>
          <p:cNvSpPr/>
          <p:nvPr/>
        </p:nvSpPr>
        <p:spPr>
          <a:xfrm>
            <a:off x="3557588" y="2949176"/>
            <a:ext cx="84533" cy="204786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657005" y="2856332"/>
            <a:ext cx="127992" cy="100147"/>
          </a:xfrm>
          <a:prstGeom prst="rect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3798689" y="2857448"/>
            <a:ext cx="70841" cy="100147"/>
          </a:xfrm>
          <a:prstGeom prst="rect">
            <a:avLst/>
          </a:prstGeom>
          <a:solidFill>
            <a:schemeClr val="accent2">
              <a:alpha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3812380" y="3153963"/>
            <a:ext cx="83344" cy="91320"/>
          </a:xfrm>
          <a:prstGeom prst="rect">
            <a:avLst/>
          </a:prstGeom>
          <a:solidFill>
            <a:schemeClr val="accent4">
              <a:alpha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3812380" y="3240881"/>
            <a:ext cx="83344" cy="50045"/>
          </a:xfrm>
          <a:prstGeom prst="rect">
            <a:avLst/>
          </a:prstGeom>
          <a:solidFill>
            <a:srgbClr val="26E2D0">
              <a:alpha val="5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0" name="直接连接符 39"/>
          <p:cNvCxnSpPr/>
          <p:nvPr/>
        </p:nvCxnSpPr>
        <p:spPr>
          <a:xfrm>
            <a:off x="3731419" y="1616869"/>
            <a:ext cx="0" cy="129182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3845719" y="1775865"/>
            <a:ext cx="0" cy="113283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3826667" y="2014538"/>
            <a:ext cx="185739" cy="1172168"/>
            <a:chOff x="3826667" y="2014538"/>
            <a:chExt cx="185739" cy="1172168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4007645" y="2014538"/>
              <a:ext cx="0" cy="117216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826667" y="3186706"/>
              <a:ext cx="185739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/>
          <p:cNvGrpSpPr/>
          <p:nvPr/>
        </p:nvGrpSpPr>
        <p:grpSpPr>
          <a:xfrm>
            <a:off x="3895724" y="2155031"/>
            <a:ext cx="294681" cy="1110873"/>
            <a:chOff x="3717725" y="2075834"/>
            <a:chExt cx="294681" cy="1110873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4007645" y="2075834"/>
              <a:ext cx="0" cy="111087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39" idx="3"/>
            </p:cNvCxnSpPr>
            <p:nvPr/>
          </p:nvCxnSpPr>
          <p:spPr>
            <a:xfrm flipV="1">
              <a:off x="3717725" y="3186706"/>
              <a:ext cx="294681" cy="1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文本框 54"/>
          <p:cNvSpPr txBox="1"/>
          <p:nvPr/>
        </p:nvSpPr>
        <p:spPr>
          <a:xfrm>
            <a:off x="3684091" y="1569085"/>
            <a:ext cx="74354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dirty="0"/>
              <a:t>托老所停车</a:t>
            </a:r>
            <a:r>
              <a:rPr lang="en-US" altLang="zh-CN" sz="600" dirty="0"/>
              <a:t>(8</a:t>
            </a:r>
            <a:r>
              <a:rPr lang="zh-CN" altLang="en-US" sz="600" dirty="0"/>
              <a:t>个）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798689" y="1722000"/>
            <a:ext cx="74354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dirty="0"/>
              <a:t>托儿所停车</a:t>
            </a:r>
            <a:r>
              <a:rPr lang="en-US" altLang="zh-CN" sz="600" dirty="0"/>
              <a:t>(2</a:t>
            </a:r>
            <a:r>
              <a:rPr lang="zh-CN" altLang="en-US" sz="600" dirty="0"/>
              <a:t>个）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3955257" y="1961212"/>
            <a:ext cx="74354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dirty="0"/>
              <a:t>商业停车</a:t>
            </a:r>
            <a:r>
              <a:rPr lang="en-US" altLang="zh-CN" sz="600" dirty="0"/>
              <a:t>(2</a:t>
            </a:r>
            <a:r>
              <a:rPr lang="zh-CN" altLang="en-US" sz="600" dirty="0"/>
              <a:t>个）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4119567" y="2104019"/>
            <a:ext cx="743545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dirty="0"/>
              <a:t>访客停车</a:t>
            </a:r>
            <a:r>
              <a:rPr lang="en-US" altLang="zh-CN" sz="600" dirty="0"/>
              <a:t>(1</a:t>
            </a:r>
            <a:r>
              <a:rPr lang="zh-CN" altLang="en-US" sz="600" dirty="0"/>
              <a:t>个）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171605" y="2752354"/>
            <a:ext cx="1160957" cy="270521"/>
            <a:chOff x="2743699" y="3521889"/>
            <a:chExt cx="1160957" cy="270521"/>
          </a:xfrm>
        </p:grpSpPr>
        <p:grpSp>
          <p:nvGrpSpPr>
            <p:cNvPr id="68" name="组合 67"/>
            <p:cNvGrpSpPr/>
            <p:nvPr/>
          </p:nvGrpSpPr>
          <p:grpSpPr>
            <a:xfrm>
              <a:off x="2822375" y="3676117"/>
              <a:ext cx="1082281" cy="116293"/>
              <a:chOff x="2813444" y="3707219"/>
              <a:chExt cx="1082281" cy="116293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3895724" y="3707219"/>
                <a:ext cx="0" cy="116293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 flipH="1">
                <a:off x="2813444" y="3707219"/>
                <a:ext cx="1082281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文本框 68"/>
            <p:cNvSpPr txBox="1"/>
            <p:nvPr/>
          </p:nvSpPr>
          <p:spPr>
            <a:xfrm>
              <a:off x="2743699" y="3521889"/>
              <a:ext cx="7435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" dirty="0"/>
                <a:t>通信设备间</a:t>
              </a:r>
              <a:r>
                <a:rPr lang="en-US" altLang="zh-CN" sz="600" dirty="0"/>
                <a:t>(8</a:t>
              </a:r>
              <a:r>
                <a:rPr lang="zh-CN" altLang="en-US" sz="600" dirty="0"/>
                <a:t>㎡）</a:t>
              </a:r>
              <a:endParaRPr lang="en-US" altLang="zh-CN" sz="600" dirty="0"/>
            </a:p>
          </p:txBody>
        </p:sp>
      </p:grpSp>
      <p:sp>
        <p:nvSpPr>
          <p:cNvPr id="70" name="矩形 69"/>
          <p:cNvSpPr/>
          <p:nvPr/>
        </p:nvSpPr>
        <p:spPr>
          <a:xfrm>
            <a:off x="5866208" y="2379273"/>
            <a:ext cx="120253" cy="1186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6205541" y="2379273"/>
            <a:ext cx="120253" cy="1186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5808345" y="1671955"/>
            <a:ext cx="920115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 dirty="0"/>
              <a:t>1F </a:t>
            </a:r>
          </a:p>
          <a:p>
            <a:r>
              <a:rPr lang="zh-CN" altLang="en-US" sz="600" dirty="0"/>
              <a:t>物业管理</a:t>
            </a:r>
            <a:r>
              <a:rPr lang="en-US" altLang="zh-CN" sz="600" dirty="0"/>
              <a:t>(122.2</a:t>
            </a:r>
            <a:r>
              <a:rPr lang="zh-CN" altLang="en-US" sz="600" dirty="0"/>
              <a:t>㎡）</a:t>
            </a:r>
            <a:endParaRPr lang="en-US" altLang="zh-CN" sz="600" dirty="0"/>
          </a:p>
        </p:txBody>
      </p:sp>
      <p:cxnSp>
        <p:nvCxnSpPr>
          <p:cNvPr id="73" name="直接连接符 72"/>
          <p:cNvCxnSpPr>
            <a:endCxn id="70" idx="0"/>
          </p:cNvCxnSpPr>
          <p:nvPr/>
        </p:nvCxnSpPr>
        <p:spPr>
          <a:xfrm flipH="1">
            <a:off x="5926335" y="1900598"/>
            <a:ext cx="920" cy="478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 flipH="1">
            <a:off x="6262340" y="1947764"/>
            <a:ext cx="920" cy="47867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2744984" y="4018179"/>
            <a:ext cx="875407" cy="276999"/>
            <a:chOff x="2648844" y="4081341"/>
            <a:chExt cx="875407" cy="276999"/>
          </a:xfrm>
        </p:grpSpPr>
        <p:sp>
          <p:nvSpPr>
            <p:cNvPr id="27" name="文本框 26"/>
            <p:cNvSpPr txBox="1"/>
            <p:nvPr/>
          </p:nvSpPr>
          <p:spPr>
            <a:xfrm>
              <a:off x="2648844" y="4081341"/>
              <a:ext cx="7435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" dirty="0"/>
                <a:t>1F</a:t>
              </a:r>
            </a:p>
            <a:p>
              <a:r>
                <a:rPr lang="zh-CN" altLang="en-US" sz="600" dirty="0"/>
                <a:t>托儿所</a:t>
              </a:r>
              <a:r>
                <a:rPr lang="en-US" altLang="zh-CN" sz="600" dirty="0" smtClean="0"/>
                <a:t>(122</a:t>
              </a:r>
              <a:r>
                <a:rPr lang="zh-CN" altLang="en-US" sz="600" dirty="0" smtClean="0"/>
                <a:t>㎡</a:t>
              </a:r>
              <a:r>
                <a:rPr lang="zh-CN" altLang="en-US" sz="600" dirty="0"/>
                <a:t>）</a:t>
              </a:r>
            </a:p>
          </p:txBody>
        </p:sp>
        <p:cxnSp>
          <p:nvCxnSpPr>
            <p:cNvPr id="54" name="直接连接符 53"/>
            <p:cNvCxnSpPr/>
            <p:nvPr/>
          </p:nvCxnSpPr>
          <p:spPr>
            <a:xfrm flipH="1">
              <a:off x="2721769" y="4310812"/>
              <a:ext cx="80248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2744983" y="4351080"/>
            <a:ext cx="861121" cy="184666"/>
            <a:chOff x="2744983" y="4351080"/>
            <a:chExt cx="861121" cy="184666"/>
          </a:xfrm>
        </p:grpSpPr>
        <p:sp>
          <p:nvSpPr>
            <p:cNvPr id="29" name="文本框 28"/>
            <p:cNvSpPr txBox="1"/>
            <p:nvPr/>
          </p:nvSpPr>
          <p:spPr>
            <a:xfrm>
              <a:off x="2744983" y="4351080"/>
              <a:ext cx="743545" cy="1846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" dirty="0"/>
                <a:t>商业</a:t>
              </a:r>
              <a:r>
                <a:rPr lang="en-US" altLang="zh-CN" sz="600" dirty="0"/>
                <a:t>(200</a:t>
              </a:r>
              <a:r>
                <a:rPr lang="zh-CN" altLang="en-US" sz="600" dirty="0"/>
                <a:t>㎡）</a:t>
              </a:r>
              <a:endParaRPr lang="en-US" altLang="zh-CN" sz="600" dirty="0"/>
            </a:p>
          </p:txBody>
        </p:sp>
        <p:cxnSp>
          <p:nvCxnSpPr>
            <p:cNvPr id="59" name="直接连接符 58"/>
            <p:cNvCxnSpPr/>
            <p:nvPr/>
          </p:nvCxnSpPr>
          <p:spPr>
            <a:xfrm flipH="1">
              <a:off x="2803622" y="4492919"/>
              <a:ext cx="802482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矩形 6"/>
          <p:cNvSpPr/>
          <p:nvPr/>
        </p:nvSpPr>
        <p:spPr>
          <a:xfrm>
            <a:off x="6231890" y="2560955"/>
            <a:ext cx="93980" cy="3092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358890" y="2856230"/>
            <a:ext cx="10477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 dirty="0"/>
              <a:t>-1F</a:t>
            </a:r>
          </a:p>
          <a:p>
            <a:r>
              <a:rPr lang="zh-CN" altLang="en-US" sz="600" dirty="0"/>
              <a:t>物业管理用房</a:t>
            </a:r>
            <a:r>
              <a:rPr lang="en-US" altLang="zh-CN" sz="600" dirty="0"/>
              <a:t>(112.7</a:t>
            </a:r>
            <a:r>
              <a:rPr lang="zh-CN" altLang="en-US" sz="600" dirty="0"/>
              <a:t>㎡）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6280150" y="2868295"/>
            <a:ext cx="923925" cy="214630"/>
          </a:xfrm>
          <a:custGeom>
            <a:avLst/>
            <a:gdLst>
              <a:gd name="connisteX0" fmla="*/ 0 w 923925"/>
              <a:gd name="connsiteY0" fmla="*/ 0 h 233045"/>
              <a:gd name="connisteX1" fmla="*/ 0 w 923925"/>
              <a:gd name="connsiteY1" fmla="*/ 233045 h 233045"/>
              <a:gd name="connisteX2" fmla="*/ 923925 w 923925"/>
              <a:gd name="connsiteY2" fmla="*/ 233045 h 23304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</a:cxnLst>
            <a:rect l="l" t="t" r="r" b="b"/>
            <a:pathLst>
              <a:path w="923925" h="233045">
                <a:moveTo>
                  <a:pt x="0" y="0"/>
                </a:moveTo>
                <a:lnTo>
                  <a:pt x="0" y="233045"/>
                </a:lnTo>
                <a:lnTo>
                  <a:pt x="923925" y="233045"/>
                </a:lnTo>
              </a:path>
            </a:pathLst>
          </a:cu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2683967" y="3562055"/>
            <a:ext cx="93999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b="1" dirty="0" smtClean="0"/>
              <a:t>托儿所合计</a:t>
            </a:r>
            <a:r>
              <a:rPr lang="en-US" altLang="zh-CN" sz="600" b="1" dirty="0" smtClean="0"/>
              <a:t>200</a:t>
            </a:r>
            <a:r>
              <a:rPr lang="zh-CN" altLang="en-US" sz="600" b="1" dirty="0" smtClean="0"/>
              <a:t>㎡</a:t>
            </a:r>
            <a:endParaRPr lang="zh-CN" altLang="en-US" sz="600" b="1" dirty="0"/>
          </a:p>
        </p:txBody>
      </p:sp>
      <p:sp>
        <p:nvSpPr>
          <p:cNvPr id="61" name="文本框 60"/>
          <p:cNvSpPr txBox="1"/>
          <p:nvPr/>
        </p:nvSpPr>
        <p:spPr>
          <a:xfrm>
            <a:off x="2564613" y="2565110"/>
            <a:ext cx="939997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" b="1" dirty="0" smtClean="0"/>
              <a:t>托老所合计</a:t>
            </a:r>
            <a:r>
              <a:rPr lang="en-US" altLang="zh-CN" sz="600" b="1" dirty="0" smtClean="0"/>
              <a:t>750</a:t>
            </a:r>
            <a:r>
              <a:rPr lang="zh-CN" altLang="en-US" sz="600" b="1" dirty="0" smtClean="0"/>
              <a:t>㎡</a:t>
            </a:r>
            <a:endParaRPr lang="zh-CN" altLang="en-US" sz="600" b="1" dirty="0"/>
          </a:p>
        </p:txBody>
      </p:sp>
      <p:sp>
        <p:nvSpPr>
          <p:cNvPr id="9" name="任意多边形 8"/>
          <p:cNvSpPr/>
          <p:nvPr/>
        </p:nvSpPr>
        <p:spPr>
          <a:xfrm>
            <a:off x="3562350" y="4193381"/>
            <a:ext cx="200025" cy="195263"/>
          </a:xfrm>
          <a:custGeom>
            <a:avLst/>
            <a:gdLst>
              <a:gd name="connsiteX0" fmla="*/ 0 w 200025"/>
              <a:gd name="connsiteY0" fmla="*/ 0 h 195263"/>
              <a:gd name="connsiteX1" fmla="*/ 200025 w 200025"/>
              <a:gd name="connsiteY1" fmla="*/ 0 h 195263"/>
              <a:gd name="connsiteX2" fmla="*/ 200025 w 200025"/>
              <a:gd name="connsiteY2" fmla="*/ 88107 h 195263"/>
              <a:gd name="connsiteX3" fmla="*/ 164306 w 200025"/>
              <a:gd name="connsiteY3" fmla="*/ 88107 h 195263"/>
              <a:gd name="connsiteX4" fmla="*/ 164306 w 200025"/>
              <a:gd name="connsiteY4" fmla="*/ 195263 h 195263"/>
              <a:gd name="connsiteX5" fmla="*/ 4763 w 200025"/>
              <a:gd name="connsiteY5" fmla="*/ 195263 h 195263"/>
              <a:gd name="connsiteX6" fmla="*/ 0 w 200025"/>
              <a:gd name="connsiteY6" fmla="*/ 0 h 19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0025" h="195263">
                <a:moveTo>
                  <a:pt x="0" y="0"/>
                </a:moveTo>
                <a:lnTo>
                  <a:pt x="200025" y="0"/>
                </a:lnTo>
                <a:lnTo>
                  <a:pt x="200025" y="88107"/>
                </a:lnTo>
                <a:lnTo>
                  <a:pt x="164306" y="88107"/>
                </a:lnTo>
                <a:lnTo>
                  <a:pt x="164306" y="195263"/>
                </a:lnTo>
                <a:lnTo>
                  <a:pt x="4763" y="19526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任意多边形 40"/>
          <p:cNvSpPr/>
          <p:nvPr/>
        </p:nvSpPr>
        <p:spPr>
          <a:xfrm>
            <a:off x="2913460" y="2756152"/>
            <a:ext cx="454819" cy="388144"/>
          </a:xfrm>
          <a:custGeom>
            <a:avLst/>
            <a:gdLst>
              <a:gd name="connsiteX0" fmla="*/ 2381 w 454819"/>
              <a:gd name="connsiteY0" fmla="*/ 0 h 388144"/>
              <a:gd name="connsiteX1" fmla="*/ 178594 w 454819"/>
              <a:gd name="connsiteY1" fmla="*/ 0 h 388144"/>
              <a:gd name="connsiteX2" fmla="*/ 178594 w 454819"/>
              <a:gd name="connsiteY2" fmla="*/ 238125 h 388144"/>
              <a:gd name="connsiteX3" fmla="*/ 269081 w 454819"/>
              <a:gd name="connsiteY3" fmla="*/ 238125 h 388144"/>
              <a:gd name="connsiteX4" fmla="*/ 269081 w 454819"/>
              <a:gd name="connsiteY4" fmla="*/ 280988 h 388144"/>
              <a:gd name="connsiteX5" fmla="*/ 388144 w 454819"/>
              <a:gd name="connsiteY5" fmla="*/ 280988 h 388144"/>
              <a:gd name="connsiteX6" fmla="*/ 388144 w 454819"/>
              <a:gd name="connsiteY6" fmla="*/ 319088 h 388144"/>
              <a:gd name="connsiteX7" fmla="*/ 454819 w 454819"/>
              <a:gd name="connsiteY7" fmla="*/ 319088 h 388144"/>
              <a:gd name="connsiteX8" fmla="*/ 454819 w 454819"/>
              <a:gd name="connsiteY8" fmla="*/ 388144 h 388144"/>
              <a:gd name="connsiteX9" fmla="*/ 0 w 454819"/>
              <a:gd name="connsiteY9" fmla="*/ 388144 h 388144"/>
              <a:gd name="connsiteX10" fmla="*/ 2381 w 454819"/>
              <a:gd name="connsiteY10" fmla="*/ 0 h 388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54819" h="388144">
                <a:moveTo>
                  <a:pt x="2381" y="0"/>
                </a:moveTo>
                <a:lnTo>
                  <a:pt x="178594" y="0"/>
                </a:lnTo>
                <a:lnTo>
                  <a:pt x="178594" y="238125"/>
                </a:lnTo>
                <a:lnTo>
                  <a:pt x="269081" y="238125"/>
                </a:lnTo>
                <a:lnTo>
                  <a:pt x="269081" y="280988"/>
                </a:lnTo>
                <a:lnTo>
                  <a:pt x="388144" y="280988"/>
                </a:lnTo>
                <a:lnTo>
                  <a:pt x="388144" y="319088"/>
                </a:lnTo>
                <a:lnTo>
                  <a:pt x="454819" y="319088"/>
                </a:lnTo>
                <a:lnTo>
                  <a:pt x="454819" y="388144"/>
                </a:lnTo>
                <a:lnTo>
                  <a:pt x="0" y="388144"/>
                </a:lnTo>
                <a:cubicBezTo>
                  <a:pt x="794" y="258763"/>
                  <a:pt x="1587" y="129381"/>
                  <a:pt x="2381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2838108" y="2727720"/>
            <a:ext cx="743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</a:rPr>
              <a:t>2F</a:t>
            </a:r>
          </a:p>
          <a:p>
            <a:endParaRPr lang="en-US" altLang="zh-CN" sz="600" dirty="0">
              <a:solidFill>
                <a:schemeClr val="bg1"/>
              </a:solidFill>
            </a:endParaRPr>
          </a:p>
          <a:p>
            <a:endParaRPr lang="en-US" altLang="zh-CN" sz="600" dirty="0">
              <a:solidFill>
                <a:schemeClr val="bg1"/>
              </a:solidFill>
            </a:endParaRPr>
          </a:p>
          <a:p>
            <a:r>
              <a:rPr lang="zh-CN" altLang="en-US" sz="600" dirty="0">
                <a:solidFill>
                  <a:schemeClr val="bg1"/>
                </a:solidFill>
              </a:rPr>
              <a:t>托老所</a:t>
            </a:r>
            <a:r>
              <a:rPr lang="en-US" altLang="zh-CN" sz="600" dirty="0" smtClean="0">
                <a:solidFill>
                  <a:schemeClr val="bg1"/>
                </a:solidFill>
              </a:rPr>
              <a:t>(374</a:t>
            </a:r>
            <a:r>
              <a:rPr lang="zh-CN" altLang="en-US" sz="600" dirty="0" smtClean="0">
                <a:solidFill>
                  <a:schemeClr val="bg1"/>
                </a:solidFill>
              </a:rPr>
              <a:t>㎡</a:t>
            </a:r>
            <a:r>
              <a:rPr lang="en-US" altLang="zh-CN" sz="600" dirty="0">
                <a:solidFill>
                  <a:schemeClr val="bg1"/>
                </a:solidFill>
              </a:rPr>
              <a:t>)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43" name="任意多边形 42"/>
          <p:cNvSpPr/>
          <p:nvPr/>
        </p:nvSpPr>
        <p:spPr>
          <a:xfrm>
            <a:off x="3467849" y="3221623"/>
            <a:ext cx="454818" cy="390525"/>
          </a:xfrm>
          <a:custGeom>
            <a:avLst/>
            <a:gdLst>
              <a:gd name="connsiteX0" fmla="*/ 0 w 454818"/>
              <a:gd name="connsiteY0" fmla="*/ 0 h 390525"/>
              <a:gd name="connsiteX1" fmla="*/ 152400 w 454818"/>
              <a:gd name="connsiteY1" fmla="*/ 0 h 390525"/>
              <a:gd name="connsiteX2" fmla="*/ 152400 w 454818"/>
              <a:gd name="connsiteY2" fmla="*/ 288131 h 390525"/>
              <a:gd name="connsiteX3" fmla="*/ 366712 w 454818"/>
              <a:gd name="connsiteY3" fmla="*/ 288131 h 390525"/>
              <a:gd name="connsiteX4" fmla="*/ 366712 w 454818"/>
              <a:gd name="connsiteY4" fmla="*/ 240506 h 390525"/>
              <a:gd name="connsiteX5" fmla="*/ 454818 w 454818"/>
              <a:gd name="connsiteY5" fmla="*/ 240506 h 390525"/>
              <a:gd name="connsiteX6" fmla="*/ 454818 w 454818"/>
              <a:gd name="connsiteY6" fmla="*/ 390525 h 390525"/>
              <a:gd name="connsiteX7" fmla="*/ 2381 w 454818"/>
              <a:gd name="connsiteY7" fmla="*/ 390525 h 390525"/>
              <a:gd name="connsiteX8" fmla="*/ 0 w 454818"/>
              <a:gd name="connsiteY8" fmla="*/ 0 h 39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4818" h="390525">
                <a:moveTo>
                  <a:pt x="0" y="0"/>
                </a:moveTo>
                <a:lnTo>
                  <a:pt x="152400" y="0"/>
                </a:lnTo>
                <a:lnTo>
                  <a:pt x="152400" y="288131"/>
                </a:lnTo>
                <a:lnTo>
                  <a:pt x="366712" y="288131"/>
                </a:lnTo>
                <a:lnTo>
                  <a:pt x="366712" y="240506"/>
                </a:lnTo>
                <a:lnTo>
                  <a:pt x="454818" y="240506"/>
                </a:lnTo>
                <a:lnTo>
                  <a:pt x="454818" y="390525"/>
                </a:lnTo>
                <a:lnTo>
                  <a:pt x="2381" y="390525"/>
                </a:lnTo>
                <a:cubicBezTo>
                  <a:pt x="1587" y="260350"/>
                  <a:pt x="794" y="130175"/>
                  <a:pt x="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3377281" y="3186319"/>
            <a:ext cx="7435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" dirty="0">
                <a:solidFill>
                  <a:schemeClr val="bg1"/>
                </a:solidFill>
              </a:rPr>
              <a:t>1F</a:t>
            </a:r>
          </a:p>
          <a:p>
            <a:endParaRPr lang="en-US" altLang="zh-CN" sz="600" dirty="0">
              <a:solidFill>
                <a:schemeClr val="bg1"/>
              </a:solidFill>
            </a:endParaRPr>
          </a:p>
          <a:p>
            <a:endParaRPr lang="en-US" altLang="zh-CN" sz="600" dirty="0">
              <a:solidFill>
                <a:schemeClr val="bg1"/>
              </a:solidFill>
            </a:endParaRPr>
          </a:p>
          <a:p>
            <a:r>
              <a:rPr lang="zh-CN" altLang="en-US" sz="600" dirty="0">
                <a:solidFill>
                  <a:schemeClr val="bg1"/>
                </a:solidFill>
              </a:rPr>
              <a:t>托老所</a:t>
            </a:r>
            <a:r>
              <a:rPr lang="en-US" altLang="zh-CN" sz="600" dirty="0" smtClean="0">
                <a:solidFill>
                  <a:schemeClr val="bg1"/>
                </a:solidFill>
              </a:rPr>
              <a:t>(376</a:t>
            </a:r>
            <a:r>
              <a:rPr lang="zh-CN" altLang="en-US" sz="600" dirty="0" smtClean="0">
                <a:solidFill>
                  <a:schemeClr val="bg1"/>
                </a:solidFill>
              </a:rPr>
              <a:t>㎡</a:t>
            </a:r>
            <a:r>
              <a:rPr lang="en-US" altLang="zh-CN" sz="600" dirty="0">
                <a:solidFill>
                  <a:schemeClr val="bg1"/>
                </a:solidFill>
              </a:rPr>
              <a:t>)</a:t>
            </a:r>
            <a:endParaRPr lang="zh-CN" altLang="en-US" sz="600" dirty="0">
              <a:solidFill>
                <a:schemeClr val="bg1"/>
              </a:solidFill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3564731" y="4388644"/>
            <a:ext cx="338138" cy="207169"/>
          </a:xfrm>
          <a:custGeom>
            <a:avLst/>
            <a:gdLst>
              <a:gd name="connsiteX0" fmla="*/ 0 w 338138"/>
              <a:gd name="connsiteY0" fmla="*/ 0 h 207169"/>
              <a:gd name="connsiteX1" fmla="*/ 164307 w 338138"/>
              <a:gd name="connsiteY1" fmla="*/ 0 h 207169"/>
              <a:gd name="connsiteX2" fmla="*/ 164307 w 338138"/>
              <a:gd name="connsiteY2" fmla="*/ 61912 h 207169"/>
              <a:gd name="connsiteX3" fmla="*/ 338138 w 338138"/>
              <a:gd name="connsiteY3" fmla="*/ 61912 h 207169"/>
              <a:gd name="connsiteX4" fmla="*/ 338138 w 338138"/>
              <a:gd name="connsiteY4" fmla="*/ 207169 h 207169"/>
              <a:gd name="connsiteX5" fmla="*/ 33338 w 338138"/>
              <a:gd name="connsiteY5" fmla="*/ 207169 h 207169"/>
              <a:gd name="connsiteX6" fmla="*/ 33338 w 338138"/>
              <a:gd name="connsiteY6" fmla="*/ 171450 h 207169"/>
              <a:gd name="connsiteX7" fmla="*/ 2382 w 338138"/>
              <a:gd name="connsiteY7" fmla="*/ 171450 h 207169"/>
              <a:gd name="connsiteX8" fmla="*/ 0 w 338138"/>
              <a:gd name="connsiteY8" fmla="*/ 0 h 2071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38138" h="207169">
                <a:moveTo>
                  <a:pt x="0" y="0"/>
                </a:moveTo>
                <a:lnTo>
                  <a:pt x="164307" y="0"/>
                </a:lnTo>
                <a:lnTo>
                  <a:pt x="164307" y="61912"/>
                </a:lnTo>
                <a:lnTo>
                  <a:pt x="338138" y="61912"/>
                </a:lnTo>
                <a:lnTo>
                  <a:pt x="338138" y="207169"/>
                </a:lnTo>
                <a:lnTo>
                  <a:pt x="33338" y="207169"/>
                </a:lnTo>
                <a:lnTo>
                  <a:pt x="33338" y="171450"/>
                </a:lnTo>
                <a:lnTo>
                  <a:pt x="2382" y="1714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7010400" y="2771775"/>
            <a:ext cx="3771900" cy="2352675"/>
          </a:xfrm>
          <a:custGeom>
            <a:avLst/>
            <a:gdLst>
              <a:gd name="connsiteX0" fmla="*/ 1323975 w 3771900"/>
              <a:gd name="connsiteY0" fmla="*/ 0 h 2352675"/>
              <a:gd name="connsiteX1" fmla="*/ 0 w 3771900"/>
              <a:gd name="connsiteY1" fmla="*/ 0 h 2352675"/>
              <a:gd name="connsiteX2" fmla="*/ 0 w 3771900"/>
              <a:gd name="connsiteY2" fmla="*/ 2019300 h 2352675"/>
              <a:gd name="connsiteX3" fmla="*/ 447675 w 3771900"/>
              <a:gd name="connsiteY3" fmla="*/ 2019300 h 2352675"/>
              <a:gd name="connsiteX4" fmla="*/ 447675 w 3771900"/>
              <a:gd name="connsiteY4" fmla="*/ 2352675 h 2352675"/>
              <a:gd name="connsiteX5" fmla="*/ 3771900 w 3771900"/>
              <a:gd name="connsiteY5" fmla="*/ 2352675 h 2352675"/>
              <a:gd name="connsiteX6" fmla="*/ 3771900 w 3771900"/>
              <a:gd name="connsiteY6" fmla="*/ 990600 h 2352675"/>
              <a:gd name="connsiteX7" fmla="*/ 1695450 w 3771900"/>
              <a:gd name="connsiteY7" fmla="*/ 990600 h 2352675"/>
              <a:gd name="connsiteX8" fmla="*/ 1695450 w 3771900"/>
              <a:gd name="connsiteY8" fmla="*/ 1371600 h 2352675"/>
              <a:gd name="connsiteX9" fmla="*/ 1314450 w 3771900"/>
              <a:gd name="connsiteY9" fmla="*/ 1371600 h 2352675"/>
              <a:gd name="connsiteX10" fmla="*/ 1323975 w 3771900"/>
              <a:gd name="connsiteY10" fmla="*/ 0 h 2352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71900" h="2352675">
                <a:moveTo>
                  <a:pt x="1323975" y="0"/>
                </a:moveTo>
                <a:lnTo>
                  <a:pt x="0" y="0"/>
                </a:lnTo>
                <a:lnTo>
                  <a:pt x="0" y="2019300"/>
                </a:lnTo>
                <a:lnTo>
                  <a:pt x="447675" y="2019300"/>
                </a:lnTo>
                <a:lnTo>
                  <a:pt x="447675" y="2352675"/>
                </a:lnTo>
                <a:lnTo>
                  <a:pt x="3771900" y="2352675"/>
                </a:lnTo>
                <a:lnTo>
                  <a:pt x="3771900" y="990600"/>
                </a:lnTo>
                <a:lnTo>
                  <a:pt x="1695450" y="990600"/>
                </a:lnTo>
                <a:lnTo>
                  <a:pt x="1695450" y="1371600"/>
                </a:lnTo>
                <a:lnTo>
                  <a:pt x="1314450" y="1371600"/>
                </a:lnTo>
                <a:lnTo>
                  <a:pt x="1323975" y="0"/>
                </a:lnTo>
                <a:close/>
              </a:path>
            </a:pathLst>
          </a:custGeom>
          <a:pattFill prst="pct5">
            <a:fgClr>
              <a:schemeClr val="tx1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6991350" y="1733550"/>
            <a:ext cx="1495425" cy="1028700"/>
          </a:xfrm>
          <a:custGeom>
            <a:avLst/>
            <a:gdLst>
              <a:gd name="connsiteX0" fmla="*/ 1466850 w 1495425"/>
              <a:gd name="connsiteY0" fmla="*/ 0 h 1028700"/>
              <a:gd name="connsiteX1" fmla="*/ 0 w 1495425"/>
              <a:gd name="connsiteY1" fmla="*/ 0 h 1028700"/>
              <a:gd name="connsiteX2" fmla="*/ 0 w 1495425"/>
              <a:gd name="connsiteY2" fmla="*/ 1028700 h 1028700"/>
              <a:gd name="connsiteX3" fmla="*/ 1343025 w 1495425"/>
              <a:gd name="connsiteY3" fmla="*/ 1028700 h 1028700"/>
              <a:gd name="connsiteX4" fmla="*/ 1343025 w 1495425"/>
              <a:gd name="connsiteY4" fmla="*/ 695325 h 1028700"/>
              <a:gd name="connsiteX5" fmla="*/ 1495425 w 1495425"/>
              <a:gd name="connsiteY5" fmla="*/ 695325 h 1028700"/>
              <a:gd name="connsiteX6" fmla="*/ 1466850 w 1495425"/>
              <a:gd name="connsiteY6" fmla="*/ 0 h 1028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5425" h="1028700">
                <a:moveTo>
                  <a:pt x="1466850" y="0"/>
                </a:moveTo>
                <a:lnTo>
                  <a:pt x="0" y="0"/>
                </a:lnTo>
                <a:lnTo>
                  <a:pt x="0" y="1028700"/>
                </a:lnTo>
                <a:lnTo>
                  <a:pt x="1343025" y="1028700"/>
                </a:lnTo>
                <a:lnTo>
                  <a:pt x="1343025" y="695325"/>
                </a:lnTo>
                <a:lnTo>
                  <a:pt x="1495425" y="695325"/>
                </a:lnTo>
                <a:lnTo>
                  <a:pt x="146685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331854" y="3790950"/>
            <a:ext cx="776288" cy="1295400"/>
          </a:xfrm>
          <a:prstGeom prst="rect">
            <a:avLst/>
          </a:prstGeom>
          <a:solidFill>
            <a:srgbClr val="FFFF00">
              <a:alpha val="50196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1476375" y="3381375"/>
            <a:ext cx="2857500" cy="1704975"/>
          </a:xfrm>
          <a:custGeom>
            <a:avLst/>
            <a:gdLst>
              <a:gd name="connsiteX0" fmla="*/ 0 w 2857500"/>
              <a:gd name="connsiteY0" fmla="*/ 0 h 1704975"/>
              <a:gd name="connsiteX1" fmla="*/ 1266825 w 2857500"/>
              <a:gd name="connsiteY1" fmla="*/ 0 h 1704975"/>
              <a:gd name="connsiteX2" fmla="*/ 1266825 w 2857500"/>
              <a:gd name="connsiteY2" fmla="*/ 619125 h 1704975"/>
              <a:gd name="connsiteX3" fmla="*/ 2857500 w 2857500"/>
              <a:gd name="connsiteY3" fmla="*/ 619125 h 1704975"/>
              <a:gd name="connsiteX4" fmla="*/ 2857500 w 2857500"/>
              <a:gd name="connsiteY4" fmla="*/ 1704975 h 1704975"/>
              <a:gd name="connsiteX5" fmla="*/ 438150 w 2857500"/>
              <a:gd name="connsiteY5" fmla="*/ 1704975 h 1704975"/>
              <a:gd name="connsiteX6" fmla="*/ 438150 w 2857500"/>
              <a:gd name="connsiteY6" fmla="*/ 1362075 h 1704975"/>
              <a:gd name="connsiteX7" fmla="*/ 9525 w 2857500"/>
              <a:gd name="connsiteY7" fmla="*/ 1362075 h 1704975"/>
              <a:gd name="connsiteX8" fmla="*/ 0 w 2857500"/>
              <a:gd name="connsiteY8" fmla="*/ 0 h 1704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7500" h="1704975">
                <a:moveTo>
                  <a:pt x="0" y="0"/>
                </a:moveTo>
                <a:lnTo>
                  <a:pt x="1266825" y="0"/>
                </a:lnTo>
                <a:lnTo>
                  <a:pt x="1266825" y="619125"/>
                </a:lnTo>
                <a:lnTo>
                  <a:pt x="2857500" y="619125"/>
                </a:lnTo>
                <a:lnTo>
                  <a:pt x="2857500" y="1704975"/>
                </a:lnTo>
                <a:lnTo>
                  <a:pt x="438150" y="1704975"/>
                </a:lnTo>
                <a:lnTo>
                  <a:pt x="438150" y="1362075"/>
                </a:lnTo>
                <a:lnTo>
                  <a:pt x="9525" y="136207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alpha val="50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 2"/>
          <p:cNvSpPr/>
          <p:nvPr/>
        </p:nvSpPr>
        <p:spPr>
          <a:xfrm>
            <a:off x="1485900" y="1809750"/>
            <a:ext cx="1419225" cy="1571625"/>
          </a:xfrm>
          <a:custGeom>
            <a:avLst/>
            <a:gdLst>
              <a:gd name="connsiteX0" fmla="*/ 1419225 w 1419225"/>
              <a:gd name="connsiteY0" fmla="*/ 0 h 1571625"/>
              <a:gd name="connsiteX1" fmla="*/ 0 w 1419225"/>
              <a:gd name="connsiteY1" fmla="*/ 0 h 1571625"/>
              <a:gd name="connsiteX2" fmla="*/ 0 w 1419225"/>
              <a:gd name="connsiteY2" fmla="*/ 1571625 h 1571625"/>
              <a:gd name="connsiteX3" fmla="*/ 1266825 w 1419225"/>
              <a:gd name="connsiteY3" fmla="*/ 1571625 h 1571625"/>
              <a:gd name="connsiteX4" fmla="*/ 1266825 w 1419225"/>
              <a:gd name="connsiteY4" fmla="*/ 676275 h 1571625"/>
              <a:gd name="connsiteX5" fmla="*/ 1419225 w 1419225"/>
              <a:gd name="connsiteY5" fmla="*/ 676275 h 1571625"/>
              <a:gd name="connsiteX6" fmla="*/ 1419225 w 1419225"/>
              <a:gd name="connsiteY6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19225" h="1571625">
                <a:moveTo>
                  <a:pt x="1419225" y="0"/>
                </a:moveTo>
                <a:lnTo>
                  <a:pt x="0" y="0"/>
                </a:lnTo>
                <a:lnTo>
                  <a:pt x="0" y="1571625"/>
                </a:lnTo>
                <a:lnTo>
                  <a:pt x="1266825" y="1571625"/>
                </a:lnTo>
                <a:lnTo>
                  <a:pt x="1266825" y="676275"/>
                </a:lnTo>
                <a:lnTo>
                  <a:pt x="1419225" y="676275"/>
                </a:lnTo>
                <a:lnTo>
                  <a:pt x="1419225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03200" y="258618"/>
            <a:ext cx="1911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【</a:t>
            </a:r>
            <a:r>
              <a:rPr lang="zh-CN" altLang="en-US" dirty="0"/>
              <a:t>公寓</a:t>
            </a:r>
            <a:r>
              <a:rPr lang="en-US" altLang="zh-CN" dirty="0"/>
              <a:t>30#</a:t>
            </a:r>
            <a:r>
              <a:rPr lang="zh-CN" altLang="en-US" dirty="0"/>
              <a:t>配套</a:t>
            </a:r>
            <a:r>
              <a:rPr lang="en-US" altLang="zh-CN" dirty="0"/>
              <a:t>】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7804727" y="434109"/>
            <a:ext cx="0" cy="18934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849004" y="627950"/>
            <a:ext cx="0" cy="3459141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4636654" y="1081411"/>
            <a:ext cx="0" cy="3005680"/>
          </a:xfrm>
          <a:prstGeom prst="line">
            <a:avLst/>
          </a:prstGeom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823516" y="444760"/>
            <a:ext cx="330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商业</a:t>
            </a:r>
            <a:r>
              <a:rPr lang="en-US" altLang="zh-CN" dirty="0"/>
              <a:t>200</a:t>
            </a:r>
            <a:r>
              <a:rPr lang="zh-CN" altLang="en-US" dirty="0"/>
              <a:t>㎡</a:t>
            </a:r>
            <a:r>
              <a:rPr lang="zh-CN" altLang="en-US" dirty="0" smtClean="0"/>
              <a:t>（</a:t>
            </a:r>
            <a:r>
              <a:rPr lang="zh-CN" altLang="en-US" dirty="0"/>
              <a:t>合计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20" name="文本框 19"/>
          <p:cNvSpPr txBox="1"/>
          <p:nvPr/>
        </p:nvSpPr>
        <p:spPr>
          <a:xfrm>
            <a:off x="4657436" y="1008301"/>
            <a:ext cx="330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消控室</a:t>
            </a:r>
            <a:r>
              <a:rPr lang="en-US" altLang="zh-CN" dirty="0"/>
              <a:t>60</a:t>
            </a:r>
            <a:r>
              <a:rPr lang="zh-CN" altLang="en-US" dirty="0"/>
              <a:t>㎡</a:t>
            </a:r>
            <a:r>
              <a:rPr lang="en-US" altLang="zh-CN" dirty="0"/>
              <a:t>(1F)</a:t>
            </a:r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7804727" y="384811"/>
            <a:ext cx="330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托儿所</a:t>
            </a:r>
            <a:r>
              <a:rPr lang="en-US" altLang="zh-CN" dirty="0"/>
              <a:t>200</a:t>
            </a:r>
            <a:r>
              <a:rPr lang="zh-CN" altLang="en-US" dirty="0"/>
              <a:t>㎡</a:t>
            </a:r>
            <a:r>
              <a:rPr lang="zh-CN" altLang="en-US" dirty="0" smtClean="0"/>
              <a:t>（</a:t>
            </a:r>
            <a:r>
              <a:rPr lang="zh-CN" altLang="en-US" dirty="0"/>
              <a:t>合计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23" name="文本框 22"/>
          <p:cNvSpPr txBox="1"/>
          <p:nvPr/>
        </p:nvSpPr>
        <p:spPr>
          <a:xfrm>
            <a:off x="7597691" y="2374734"/>
            <a:ext cx="971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FF0000"/>
                </a:solidFill>
              </a:rPr>
              <a:t>托儿所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r>
              <a:rPr lang="en-US" altLang="zh-CN" sz="1200" dirty="0" smtClean="0">
                <a:solidFill>
                  <a:srgbClr val="FF0000"/>
                </a:solidFill>
              </a:rPr>
              <a:t>78</a:t>
            </a:r>
            <a:r>
              <a:rPr lang="zh-CN" altLang="en-US" sz="1200" dirty="0" smtClean="0">
                <a:solidFill>
                  <a:srgbClr val="FF0000"/>
                </a:solidFill>
              </a:rPr>
              <a:t>㎡（</a:t>
            </a:r>
            <a:r>
              <a:rPr lang="en-US" altLang="zh-CN" sz="1200" dirty="0" smtClean="0">
                <a:solidFill>
                  <a:srgbClr val="FF0000"/>
                </a:solidFill>
              </a:rPr>
              <a:t>2F</a:t>
            </a:r>
            <a:r>
              <a:rPr lang="en-US" altLang="zh-CN" sz="1200" dirty="0">
                <a:solidFill>
                  <a:srgbClr val="FF0000"/>
                </a:solidFill>
              </a:rPr>
              <a:t>)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672303" y="2809540"/>
            <a:ext cx="9027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FF0000"/>
                </a:solidFill>
              </a:rPr>
              <a:t>托儿所</a:t>
            </a:r>
            <a:endParaRPr lang="en-US" altLang="zh-CN" sz="1200" dirty="0" smtClean="0">
              <a:solidFill>
                <a:srgbClr val="FF0000"/>
              </a:solidFill>
            </a:endParaRPr>
          </a:p>
          <a:p>
            <a:r>
              <a:rPr lang="en-US" altLang="zh-CN" sz="1200" dirty="0" smtClean="0">
                <a:solidFill>
                  <a:srgbClr val="FF0000"/>
                </a:solidFill>
              </a:rPr>
              <a:t>122</a:t>
            </a:r>
            <a:r>
              <a:rPr lang="zh-CN" altLang="en-US" sz="1200" dirty="0" smtClean="0">
                <a:solidFill>
                  <a:srgbClr val="FF0000"/>
                </a:solidFill>
              </a:rPr>
              <a:t>㎡（</a:t>
            </a:r>
            <a:r>
              <a:rPr lang="en-US" altLang="zh-CN" sz="1200" dirty="0">
                <a:solidFill>
                  <a:srgbClr val="FF0000"/>
                </a:solidFill>
              </a:rPr>
              <a:t>1</a:t>
            </a:r>
            <a:r>
              <a:rPr lang="en-US" altLang="zh-CN" sz="1200" dirty="0" smtClean="0">
                <a:solidFill>
                  <a:srgbClr val="FF0000"/>
                </a:solidFill>
              </a:rPr>
              <a:t>F</a:t>
            </a:r>
            <a:r>
              <a:rPr lang="en-US" altLang="zh-CN" sz="1200" dirty="0">
                <a:solidFill>
                  <a:srgbClr val="FF0000"/>
                </a:solidFill>
              </a:rPr>
              <a:t>)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438401" y="2417567"/>
            <a:ext cx="381320" cy="1073978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10290176" y="3774907"/>
            <a:ext cx="457200" cy="1335255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 flipV="1">
            <a:off x="10540999" y="2851734"/>
            <a:ext cx="0" cy="11684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10541000" y="2671041"/>
            <a:ext cx="1050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卫生间</a:t>
            </a:r>
          </a:p>
        </p:txBody>
      </p:sp>
      <p:cxnSp>
        <p:nvCxnSpPr>
          <p:cNvPr id="36" name="直接连接符 35"/>
          <p:cNvCxnSpPr/>
          <p:nvPr/>
        </p:nvCxnSpPr>
        <p:spPr>
          <a:xfrm flipV="1">
            <a:off x="2671907" y="993017"/>
            <a:ext cx="0" cy="11684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2671907" y="812324"/>
            <a:ext cx="330200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卫生间</a:t>
            </a:r>
          </a:p>
        </p:txBody>
      </p:sp>
      <p:sp>
        <p:nvSpPr>
          <p:cNvPr id="40" name="矩形 39"/>
          <p:cNvSpPr/>
          <p:nvPr/>
        </p:nvSpPr>
        <p:spPr>
          <a:xfrm>
            <a:off x="2486026" y="1809750"/>
            <a:ext cx="429490" cy="390526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2195512" y="6133841"/>
            <a:ext cx="330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30#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一层平面图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335876" y="6133841"/>
            <a:ext cx="330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30#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二层平面图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72" t="5939" r="20960" b="8000"/>
          <a:stretch/>
        </p:blipFill>
        <p:spPr>
          <a:xfrm>
            <a:off x="694207" y="1070616"/>
            <a:ext cx="5302593" cy="495373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48" t="13750" r="5826" b="21667"/>
          <a:stretch/>
        </p:blipFill>
        <p:spPr>
          <a:xfrm rot="16200000">
            <a:off x="6399638" y="724827"/>
            <a:ext cx="5086123" cy="551292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71" t="13890" r="9556" b="19305"/>
          <a:stretch/>
        </p:blipFill>
        <p:spPr>
          <a:xfrm>
            <a:off x="963047" y="120981"/>
            <a:ext cx="4992520" cy="6173269"/>
          </a:xfrm>
          <a:prstGeom prst="rect">
            <a:avLst/>
          </a:prstGeom>
        </p:spPr>
      </p:pic>
      <p:sp>
        <p:nvSpPr>
          <p:cNvPr id="13" name="任意多边形 12"/>
          <p:cNvSpPr/>
          <p:nvPr/>
        </p:nvSpPr>
        <p:spPr>
          <a:xfrm>
            <a:off x="7715250" y="2933700"/>
            <a:ext cx="2914650" cy="2638425"/>
          </a:xfrm>
          <a:custGeom>
            <a:avLst/>
            <a:gdLst>
              <a:gd name="connsiteX0" fmla="*/ 1123950 w 2914650"/>
              <a:gd name="connsiteY0" fmla="*/ 0 h 2638425"/>
              <a:gd name="connsiteX1" fmla="*/ 0 w 2914650"/>
              <a:gd name="connsiteY1" fmla="*/ 0 h 2638425"/>
              <a:gd name="connsiteX2" fmla="*/ 0 w 2914650"/>
              <a:gd name="connsiteY2" fmla="*/ 2343150 h 2638425"/>
              <a:gd name="connsiteX3" fmla="*/ 352425 w 2914650"/>
              <a:gd name="connsiteY3" fmla="*/ 2343150 h 2638425"/>
              <a:gd name="connsiteX4" fmla="*/ 352425 w 2914650"/>
              <a:gd name="connsiteY4" fmla="*/ 2638425 h 2638425"/>
              <a:gd name="connsiteX5" fmla="*/ 2914650 w 2914650"/>
              <a:gd name="connsiteY5" fmla="*/ 2638425 h 2638425"/>
              <a:gd name="connsiteX6" fmla="*/ 2914650 w 2914650"/>
              <a:gd name="connsiteY6" fmla="*/ 1981200 h 2638425"/>
              <a:gd name="connsiteX7" fmla="*/ 2600325 w 2914650"/>
              <a:gd name="connsiteY7" fmla="*/ 1981200 h 2638425"/>
              <a:gd name="connsiteX8" fmla="*/ 2600325 w 2914650"/>
              <a:gd name="connsiteY8" fmla="*/ 1800225 h 2638425"/>
              <a:gd name="connsiteX9" fmla="*/ 1524000 w 2914650"/>
              <a:gd name="connsiteY9" fmla="*/ 1800225 h 2638425"/>
              <a:gd name="connsiteX10" fmla="*/ 1524000 w 2914650"/>
              <a:gd name="connsiteY10" fmla="*/ 1590675 h 2638425"/>
              <a:gd name="connsiteX11" fmla="*/ 1009650 w 2914650"/>
              <a:gd name="connsiteY11" fmla="*/ 1590675 h 2638425"/>
              <a:gd name="connsiteX12" fmla="*/ 1009650 w 2914650"/>
              <a:gd name="connsiteY12" fmla="*/ 523875 h 2638425"/>
              <a:gd name="connsiteX13" fmla="*/ 1133475 w 2914650"/>
              <a:gd name="connsiteY13" fmla="*/ 523875 h 2638425"/>
              <a:gd name="connsiteX14" fmla="*/ 1123950 w 2914650"/>
              <a:gd name="connsiteY14" fmla="*/ 0 h 263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14650" h="2638425">
                <a:moveTo>
                  <a:pt x="1123950" y="0"/>
                </a:moveTo>
                <a:lnTo>
                  <a:pt x="0" y="0"/>
                </a:lnTo>
                <a:lnTo>
                  <a:pt x="0" y="2343150"/>
                </a:lnTo>
                <a:lnTo>
                  <a:pt x="352425" y="2343150"/>
                </a:lnTo>
                <a:lnTo>
                  <a:pt x="352425" y="2638425"/>
                </a:lnTo>
                <a:lnTo>
                  <a:pt x="2914650" y="2638425"/>
                </a:lnTo>
                <a:lnTo>
                  <a:pt x="2914650" y="1981200"/>
                </a:lnTo>
                <a:lnTo>
                  <a:pt x="2600325" y="1981200"/>
                </a:lnTo>
                <a:lnTo>
                  <a:pt x="2600325" y="1800225"/>
                </a:lnTo>
                <a:lnTo>
                  <a:pt x="1524000" y="1800225"/>
                </a:lnTo>
                <a:lnTo>
                  <a:pt x="1524000" y="1590675"/>
                </a:lnTo>
                <a:lnTo>
                  <a:pt x="1009650" y="1590675"/>
                </a:lnTo>
                <a:lnTo>
                  <a:pt x="1009650" y="523875"/>
                </a:lnTo>
                <a:lnTo>
                  <a:pt x="1133475" y="523875"/>
                </a:lnTo>
                <a:lnTo>
                  <a:pt x="1123950" y="0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295525" y="2981325"/>
            <a:ext cx="2914650" cy="2600325"/>
          </a:xfrm>
          <a:custGeom>
            <a:avLst/>
            <a:gdLst>
              <a:gd name="connsiteX0" fmla="*/ 1038225 w 2914650"/>
              <a:gd name="connsiteY0" fmla="*/ 0 h 2600325"/>
              <a:gd name="connsiteX1" fmla="*/ 0 w 2914650"/>
              <a:gd name="connsiteY1" fmla="*/ 0 h 2600325"/>
              <a:gd name="connsiteX2" fmla="*/ 0 w 2914650"/>
              <a:gd name="connsiteY2" fmla="*/ 2324100 h 2600325"/>
              <a:gd name="connsiteX3" fmla="*/ 352425 w 2914650"/>
              <a:gd name="connsiteY3" fmla="*/ 2324100 h 2600325"/>
              <a:gd name="connsiteX4" fmla="*/ 352425 w 2914650"/>
              <a:gd name="connsiteY4" fmla="*/ 2600325 h 2600325"/>
              <a:gd name="connsiteX5" fmla="*/ 2914650 w 2914650"/>
              <a:gd name="connsiteY5" fmla="*/ 2600325 h 2600325"/>
              <a:gd name="connsiteX6" fmla="*/ 2914650 w 2914650"/>
              <a:gd name="connsiteY6" fmla="*/ 1571625 h 2600325"/>
              <a:gd name="connsiteX7" fmla="*/ 2543175 w 2914650"/>
              <a:gd name="connsiteY7" fmla="*/ 1571625 h 2600325"/>
              <a:gd name="connsiteX8" fmla="*/ 2543175 w 2914650"/>
              <a:gd name="connsiteY8" fmla="*/ 1752600 h 2600325"/>
              <a:gd name="connsiteX9" fmla="*/ 1038225 w 2914650"/>
              <a:gd name="connsiteY9" fmla="*/ 1752600 h 2600325"/>
              <a:gd name="connsiteX10" fmla="*/ 1038225 w 2914650"/>
              <a:gd name="connsiteY10" fmla="*/ 0 h 2600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14650" h="2600325">
                <a:moveTo>
                  <a:pt x="1038225" y="0"/>
                </a:moveTo>
                <a:lnTo>
                  <a:pt x="0" y="0"/>
                </a:lnTo>
                <a:lnTo>
                  <a:pt x="0" y="2324100"/>
                </a:lnTo>
                <a:lnTo>
                  <a:pt x="352425" y="2324100"/>
                </a:lnTo>
                <a:lnTo>
                  <a:pt x="352425" y="2600325"/>
                </a:lnTo>
                <a:lnTo>
                  <a:pt x="2914650" y="2600325"/>
                </a:lnTo>
                <a:lnTo>
                  <a:pt x="2914650" y="1571625"/>
                </a:lnTo>
                <a:lnTo>
                  <a:pt x="2543175" y="1571625"/>
                </a:lnTo>
                <a:lnTo>
                  <a:pt x="2543175" y="1752600"/>
                </a:lnTo>
                <a:lnTo>
                  <a:pt x="1038225" y="1752600"/>
                </a:lnTo>
                <a:lnTo>
                  <a:pt x="1038225" y="0"/>
                </a:lnTo>
                <a:close/>
              </a:path>
            </a:pathLst>
          </a:custGeom>
          <a:solidFill>
            <a:schemeClr val="accent6">
              <a:alpha val="50000"/>
            </a:schemeClr>
          </a:solidFill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203200" y="258618"/>
            <a:ext cx="1911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【</a:t>
            </a:r>
            <a:r>
              <a:rPr lang="zh-CN" altLang="en-US" dirty="0"/>
              <a:t>公寓</a:t>
            </a:r>
            <a:r>
              <a:rPr lang="en-US" altLang="zh-CN" dirty="0"/>
              <a:t>31#</a:t>
            </a:r>
            <a:r>
              <a:rPr lang="zh-CN" altLang="en-US" dirty="0"/>
              <a:t>配套</a:t>
            </a:r>
            <a:r>
              <a:rPr lang="en-US" altLang="zh-CN" dirty="0"/>
              <a:t>】</a:t>
            </a:r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5066655" y="2019300"/>
            <a:ext cx="0" cy="3397644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066655" y="1949938"/>
            <a:ext cx="330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通讯设备间</a:t>
            </a:r>
            <a:r>
              <a:rPr lang="en-US" altLang="zh-CN" dirty="0"/>
              <a:t>8</a:t>
            </a:r>
            <a:r>
              <a:rPr lang="zh-CN" altLang="en-US" dirty="0"/>
              <a:t>㎡（</a:t>
            </a:r>
            <a:r>
              <a:rPr lang="en-US" altLang="zh-CN" dirty="0"/>
              <a:t>1F</a:t>
            </a:r>
            <a:r>
              <a:rPr lang="zh-CN" altLang="en-US" dirty="0"/>
              <a:t>）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7684654" y="780048"/>
            <a:ext cx="3319896" cy="3136170"/>
            <a:chOff x="7684654" y="780048"/>
            <a:chExt cx="3319896" cy="3136170"/>
          </a:xfrm>
        </p:grpSpPr>
        <p:cxnSp>
          <p:nvCxnSpPr>
            <p:cNvPr id="17" name="直接连接符 16"/>
            <p:cNvCxnSpPr/>
            <p:nvPr/>
          </p:nvCxnSpPr>
          <p:spPr>
            <a:xfrm flipV="1">
              <a:off x="7684654" y="868218"/>
              <a:ext cx="0" cy="304800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19" name="文本框 18"/>
            <p:cNvSpPr txBox="1"/>
            <p:nvPr/>
          </p:nvSpPr>
          <p:spPr>
            <a:xfrm>
              <a:off x="7702549" y="780048"/>
              <a:ext cx="33020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托老所</a:t>
              </a:r>
              <a:r>
                <a:rPr lang="en-US" altLang="zh-CN" dirty="0"/>
                <a:t>750</a:t>
              </a:r>
              <a:r>
                <a:rPr lang="zh-CN" altLang="en-US" dirty="0"/>
                <a:t>㎡</a:t>
              </a:r>
              <a:r>
                <a:rPr lang="zh-CN" altLang="en-US" dirty="0" smtClean="0"/>
                <a:t>（</a:t>
              </a:r>
              <a:r>
                <a:rPr lang="zh-CN" altLang="en-US" dirty="0"/>
                <a:t>合计</a:t>
              </a:r>
              <a:r>
                <a:rPr lang="zh-CN" altLang="en-US" dirty="0" smtClean="0"/>
                <a:t>）</a:t>
              </a:r>
              <a:endParaRPr lang="zh-CN" altLang="en-US" dirty="0"/>
            </a:p>
          </p:txBody>
        </p:sp>
      </p:grpSp>
      <p:sp>
        <p:nvSpPr>
          <p:cNvPr id="20" name="矩形 19"/>
          <p:cNvSpPr/>
          <p:nvPr/>
        </p:nvSpPr>
        <p:spPr>
          <a:xfrm>
            <a:off x="1745673" y="964714"/>
            <a:ext cx="1071418" cy="2011646"/>
          </a:xfrm>
          <a:prstGeom prst="rect">
            <a:avLst/>
          </a:prstGeom>
          <a:solidFill>
            <a:srgbClr val="7030A0">
              <a:alpha val="5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18452" y="2637936"/>
            <a:ext cx="1112404" cy="1057209"/>
          </a:xfrm>
          <a:prstGeom prst="rect">
            <a:avLst/>
          </a:prstGeom>
          <a:solidFill>
            <a:srgbClr val="7030A0">
              <a:alpha val="5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3972146" y="1149380"/>
            <a:ext cx="0" cy="1907674"/>
          </a:xfrm>
          <a:prstGeom prst="line">
            <a:avLst/>
          </a:prstGeom>
          <a:ln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003617" y="1098490"/>
            <a:ext cx="330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配电间</a:t>
            </a:r>
            <a:r>
              <a:rPr lang="en-US" altLang="zh-CN" dirty="0"/>
              <a:t>308</a:t>
            </a:r>
            <a:r>
              <a:rPr lang="zh-CN" altLang="en-US" dirty="0"/>
              <a:t>㎡</a:t>
            </a:r>
            <a:r>
              <a:rPr lang="zh-CN" altLang="en-US" dirty="0" smtClean="0"/>
              <a:t>（</a:t>
            </a:r>
            <a:r>
              <a:rPr lang="zh-CN" altLang="en-US" dirty="0"/>
              <a:t>合计</a:t>
            </a:r>
            <a:r>
              <a:rPr lang="zh-CN" altLang="en-US" dirty="0" smtClean="0"/>
              <a:t>）</a:t>
            </a:r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2653566" y="5060278"/>
            <a:ext cx="3302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FF0000"/>
                </a:solidFill>
              </a:rPr>
              <a:t>托老所</a:t>
            </a:r>
            <a:r>
              <a:rPr lang="en-US" altLang="zh-CN" sz="1200" dirty="0" smtClean="0">
                <a:solidFill>
                  <a:srgbClr val="FF0000"/>
                </a:solidFill>
              </a:rPr>
              <a:t>376</a:t>
            </a:r>
            <a:r>
              <a:rPr lang="zh-CN" altLang="en-US" sz="1200" dirty="0" smtClean="0">
                <a:solidFill>
                  <a:srgbClr val="FF0000"/>
                </a:solidFill>
              </a:rPr>
              <a:t>㎡（</a:t>
            </a:r>
            <a:r>
              <a:rPr lang="en-US" altLang="zh-CN" sz="1200" dirty="0">
                <a:solidFill>
                  <a:srgbClr val="FF0000"/>
                </a:solidFill>
              </a:rPr>
              <a:t>1</a:t>
            </a:r>
            <a:r>
              <a:rPr lang="en-US" altLang="zh-CN" sz="1200" dirty="0" smtClean="0">
                <a:solidFill>
                  <a:srgbClr val="FF0000"/>
                </a:solidFill>
              </a:rPr>
              <a:t>F</a:t>
            </a:r>
            <a:r>
              <a:rPr lang="en-US" altLang="zh-CN" sz="1200" dirty="0">
                <a:solidFill>
                  <a:srgbClr val="FF0000"/>
                </a:solidFill>
              </a:rPr>
              <a:t>)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81974" y="2886710"/>
            <a:ext cx="289560" cy="387350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34261" y="3399889"/>
            <a:ext cx="288925" cy="1398391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8030" y="2873413"/>
            <a:ext cx="457835" cy="414655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85810" y="3496348"/>
            <a:ext cx="415925" cy="1165860"/>
          </a:xfrm>
          <a:prstGeom prst="rect">
            <a:avLst/>
          </a:prstGeom>
          <a:noFill/>
          <a:ln w="19050">
            <a:solidFill>
              <a:srgbClr val="FF0000"/>
            </a:solidFill>
            <a:prstDash val="dash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3149196" y="1129896"/>
            <a:ext cx="0" cy="19304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6" name="文本框 25"/>
          <p:cNvSpPr txBox="1"/>
          <p:nvPr/>
        </p:nvSpPr>
        <p:spPr>
          <a:xfrm>
            <a:off x="3093951" y="1090808"/>
            <a:ext cx="330200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卫生间</a:t>
            </a:r>
          </a:p>
        </p:txBody>
      </p:sp>
      <p:cxnSp>
        <p:nvCxnSpPr>
          <p:cNvPr id="27" name="直接连接符 26"/>
          <p:cNvCxnSpPr/>
          <p:nvPr/>
        </p:nvCxnSpPr>
        <p:spPr>
          <a:xfrm flipV="1">
            <a:off x="8594321" y="1277216"/>
            <a:ext cx="0" cy="19304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8539076" y="1238128"/>
            <a:ext cx="330200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卫生间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102181" y="4915854"/>
            <a:ext cx="33020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rgbClr val="FF0000"/>
                </a:solidFill>
              </a:rPr>
              <a:t>托老所</a:t>
            </a:r>
            <a:r>
              <a:rPr lang="en-US" altLang="zh-CN" sz="1200" dirty="0" smtClean="0">
                <a:solidFill>
                  <a:srgbClr val="FF0000"/>
                </a:solidFill>
              </a:rPr>
              <a:t>374</a:t>
            </a:r>
            <a:r>
              <a:rPr lang="zh-CN" altLang="en-US" sz="1200" dirty="0" smtClean="0">
                <a:solidFill>
                  <a:srgbClr val="FF0000"/>
                </a:solidFill>
              </a:rPr>
              <a:t>㎡（</a:t>
            </a:r>
            <a:r>
              <a:rPr lang="en-US" altLang="zh-CN" sz="1200" dirty="0" smtClean="0">
                <a:solidFill>
                  <a:srgbClr val="FF0000"/>
                </a:solidFill>
              </a:rPr>
              <a:t>2F</a:t>
            </a:r>
            <a:r>
              <a:rPr lang="en-US" altLang="zh-CN" sz="1200" dirty="0">
                <a:solidFill>
                  <a:srgbClr val="FF0000"/>
                </a:solidFill>
              </a:rPr>
              <a:t>)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2448212" y="493141"/>
            <a:ext cx="3319896" cy="3136170"/>
            <a:chOff x="7684654" y="780048"/>
            <a:chExt cx="3319896" cy="3136170"/>
          </a:xfrm>
        </p:grpSpPr>
        <p:cxnSp>
          <p:nvCxnSpPr>
            <p:cNvPr id="33" name="直接连接符 32"/>
            <p:cNvCxnSpPr/>
            <p:nvPr/>
          </p:nvCxnSpPr>
          <p:spPr>
            <a:xfrm flipV="1">
              <a:off x="7684654" y="868218"/>
              <a:ext cx="0" cy="3048000"/>
            </a:xfrm>
            <a:prstGeom prst="line">
              <a:avLst/>
            </a:prstGeom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34" name="文本框 33"/>
            <p:cNvSpPr txBox="1"/>
            <p:nvPr/>
          </p:nvSpPr>
          <p:spPr>
            <a:xfrm>
              <a:off x="7702549" y="780048"/>
              <a:ext cx="330200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/>
                <a:t>托老所</a:t>
              </a:r>
              <a:r>
                <a:rPr lang="en-US" altLang="zh-CN" dirty="0"/>
                <a:t>750</a:t>
              </a:r>
              <a:r>
                <a:rPr lang="zh-CN" altLang="en-US" dirty="0"/>
                <a:t>㎡</a:t>
              </a:r>
              <a:r>
                <a:rPr lang="zh-CN" altLang="en-US" dirty="0" smtClean="0"/>
                <a:t>（</a:t>
              </a:r>
              <a:r>
                <a:rPr lang="zh-CN" altLang="en-US" dirty="0"/>
                <a:t>合计</a:t>
              </a:r>
              <a:r>
                <a:rPr lang="zh-CN" altLang="en-US" dirty="0" smtClean="0"/>
                <a:t>）</a:t>
              </a:r>
              <a:endParaRPr lang="zh-CN" altLang="en-US" dirty="0"/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2195512" y="6133841"/>
            <a:ext cx="330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31#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一层平面图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335876" y="6133841"/>
            <a:ext cx="33020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31#</a:t>
            </a:r>
            <a:r>
              <a:rPr lang="zh-CN" altLang="en-US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二层平面图</a:t>
            </a:r>
            <a:endParaRPr lang="zh-CN" altLang="en-US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9" t="36944" r="10341" b="19583"/>
          <a:stretch/>
        </p:blipFill>
        <p:spPr>
          <a:xfrm>
            <a:off x="6963628" y="2192469"/>
            <a:ext cx="4386365" cy="406192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205</Words>
  <Application>Microsoft Office PowerPoint</Application>
  <PresentationFormat>宽屏</PresentationFormat>
  <Paragraphs>51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黑体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iris L</dc:creator>
  <cp:lastModifiedBy>liuruizi</cp:lastModifiedBy>
  <cp:revision>31</cp:revision>
  <dcterms:created xsi:type="dcterms:W3CDTF">2025-04-13T13:02:00Z</dcterms:created>
  <dcterms:modified xsi:type="dcterms:W3CDTF">2025-06-09T04:01:51Z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4E954F7E0B414133B4DA3038D2D2DE42_13</vt:lpwstr>
  </property>
  <property fmtid="{D5CDD505-2E9C-101B-9397-08002B2CF9AE}" pid="3" name="KSOProductBuildVer">
    <vt:lpwstr>2052-12.1.0.20784</vt:lpwstr>
  </property>
</Properties>
</file>