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6BE98"/>
    <a:srgbClr val="26E2D0"/>
    <a:srgbClr val="FF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D968-1A31-404A-899F-35E36092D3C7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AA2-8FA3-4305-A547-3B24EED9B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1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C6AA2-8FA3-4305-A547-3B24EED9B1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3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85886-AFE6-4DE8-F846-81EB40FCC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A62C43-B4C0-FF72-A97F-518C9C0F9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0B8C9B-EA99-A416-58A2-56585B83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17E991-5748-A9AE-6676-815F5BF5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E095F-A165-C4BF-18E9-31A27233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06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0290-05B3-C7C0-C7D1-E0F2C906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D20AD5-FFE8-41FF-591E-C360D2360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8B646B-D675-9335-B36B-D86C79C7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6DCA1-B70B-F883-7B0E-5CC5701E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CABF88-2020-D24C-1B66-B1FBD8A3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3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34A67E-B306-D789-A2E2-E5A78F970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136B43-8F77-BE18-566D-569EA31FD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F2264-EFF5-9E97-805A-C873080D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48F31A-681F-7996-1DAF-FDD45A8B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5237C0-B0AB-4D7D-E86E-CC536E6A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D560F-0BC0-C591-04FD-AA02FE25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B295C7-477E-04BA-5967-5CC76F3A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A64781-6C38-3B13-EED0-B616545E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210B2C-EA87-FA01-5A77-76AD2768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A9B1E8-5966-6B11-76E7-3D7A432A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80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47E46-3E4E-DC98-AFF6-FE388F16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52E719-2258-4975-B203-31549CAB8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8634E-941A-EE42-831E-6EE5FBB6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D2D81-8FEB-306F-309C-4E998C1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667F6C-58CB-16E2-BD08-A05D5621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27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1B788-23D2-2D3F-9C97-783A1F55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13F6FA-52A7-3732-780E-5376C021C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B185FB-BA9B-6EC3-A9DE-F917D8383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369013-111A-E80F-1514-E6F5136E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BDEB0F-4161-8024-01B9-038AF3F5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08260E-20AE-4EC0-E276-7F9D2E9F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9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0F4BC-EA75-1FF8-A4E6-D9C51C42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68ED4C-5212-1C4B-039E-8F39F195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5D4B2D-F94B-860F-FA43-CC407AF67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0ECC7E-7DA2-1C5E-E812-1A4BD5621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9E82FE-B7A7-AED5-9352-B529B2D66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17315F-3D7B-5B27-A79F-9E37ED93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0483A-0879-79C2-34C9-1896820C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17040C-C10D-48B0-43F8-FD9577A2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50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ED002-EC69-2858-1CB8-7680FEC8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5F27E6-8BCD-0522-5A9E-1E49E062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E76964-2E0A-445C-E756-2CF010FB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FA45A7-B0DF-EE5C-161C-C9FDD68A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48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797AF8-75D5-E12A-7EE9-E2F25EAA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64779D-2455-6B02-C7A9-CCC10050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A72C5A-01E5-D5CC-75C1-783EE118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10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D626D-FF4D-EC04-E745-79BBAB25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C10ED1-6E00-F624-D138-513C5C3E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ED4E76-6CCF-8E0F-B731-68B71A4D7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C7F011-3498-C347-E09F-78E62E44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830395-9CA0-CF26-820A-FF9ADEF5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359B8B-9C67-B216-6425-908EEA97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9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70EAB-0A3C-5E2C-3360-521A3336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57E661-5239-64DF-00AE-D1919DD5E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82EF52-9722-31FD-D83B-18200B61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0F4862-3AC3-48BE-D860-82455FFE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D1B23C-3FD2-77EC-34CA-27A42DD0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B1978F-2D9B-1DCD-761F-CD376B7D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1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BC186D-C879-F5B0-6E7B-E4C4B500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B2D348-46B4-74CE-1DF6-185EEE64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6C1CD1-AD31-CD50-9AB3-421DFB829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8669-A550-4EAD-820D-1388C3A40D2F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E08674-0D64-7F9C-0D2B-D99A5468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E90A84-6BA8-6C65-950B-38C8CB117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D5B3-335B-4DFD-90A4-2F23CFEDF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F42414-E0A6-E090-B722-143BECEA7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06" y="0"/>
            <a:ext cx="9694187" cy="68580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18D8BD5-27D5-1326-86ED-942AB15F6FF5}"/>
              </a:ext>
            </a:extLst>
          </p:cNvPr>
          <p:cNvSpPr/>
          <p:nvPr/>
        </p:nvSpPr>
        <p:spPr>
          <a:xfrm>
            <a:off x="3642121" y="3153963"/>
            <a:ext cx="171450" cy="1738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86AC64-37FE-998D-E225-D8E0793BC665}"/>
              </a:ext>
            </a:extLst>
          </p:cNvPr>
          <p:cNvSpPr/>
          <p:nvPr/>
        </p:nvSpPr>
        <p:spPr>
          <a:xfrm>
            <a:off x="3386138" y="2908695"/>
            <a:ext cx="171450" cy="305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072359-DC50-3DB4-7CA1-F100A75AFC98}"/>
              </a:ext>
            </a:extLst>
          </p:cNvPr>
          <p:cNvSpPr/>
          <p:nvPr/>
        </p:nvSpPr>
        <p:spPr>
          <a:xfrm>
            <a:off x="3471863" y="3219450"/>
            <a:ext cx="171450" cy="390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B2318B-A813-1E03-4FB3-F3EF55145085}"/>
              </a:ext>
            </a:extLst>
          </p:cNvPr>
          <p:cNvSpPr/>
          <p:nvPr/>
        </p:nvSpPr>
        <p:spPr>
          <a:xfrm>
            <a:off x="3643313" y="3459956"/>
            <a:ext cx="283368" cy="150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824BB2-8083-E9F8-E8F4-E5973F0D7F3E}"/>
              </a:ext>
            </a:extLst>
          </p:cNvPr>
          <p:cNvSpPr/>
          <p:nvPr/>
        </p:nvSpPr>
        <p:spPr>
          <a:xfrm>
            <a:off x="3559970" y="4198144"/>
            <a:ext cx="171450" cy="245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4F392A-1730-2EE6-B617-2AA8417CABEB}"/>
              </a:ext>
            </a:extLst>
          </p:cNvPr>
          <p:cNvSpPr/>
          <p:nvPr/>
        </p:nvSpPr>
        <p:spPr>
          <a:xfrm>
            <a:off x="3559969" y="4443413"/>
            <a:ext cx="335755" cy="1547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79534F2-F5FE-11F2-88D2-77A6CAD424E1}"/>
              </a:ext>
            </a:extLst>
          </p:cNvPr>
          <p:cNvSpPr/>
          <p:nvPr/>
        </p:nvSpPr>
        <p:spPr>
          <a:xfrm>
            <a:off x="3895725" y="4443413"/>
            <a:ext cx="119064" cy="1547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B99DFE5-FAF4-1D41-2060-566213AC8687}"/>
              </a:ext>
            </a:extLst>
          </p:cNvPr>
          <p:cNvSpPr/>
          <p:nvPr/>
        </p:nvSpPr>
        <p:spPr>
          <a:xfrm>
            <a:off x="2913460" y="2753914"/>
            <a:ext cx="171450" cy="390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DBFFA6-43B5-5433-BEE6-D83CCE412A0D}"/>
              </a:ext>
            </a:extLst>
          </p:cNvPr>
          <p:cNvSpPr/>
          <p:nvPr/>
        </p:nvSpPr>
        <p:spPr>
          <a:xfrm>
            <a:off x="3084910" y="2994420"/>
            <a:ext cx="283368" cy="150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792E5B4-8013-6AB7-D25F-01284E8C7A0E}"/>
              </a:ext>
            </a:extLst>
          </p:cNvPr>
          <p:cNvCxnSpPr>
            <a:cxnSpLocks/>
          </p:cNvCxnSpPr>
          <p:nvPr/>
        </p:nvCxnSpPr>
        <p:spPr>
          <a:xfrm>
            <a:off x="3084910" y="2753914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E56940E-3B86-C281-FA20-D307BDCD04FA}"/>
              </a:ext>
            </a:extLst>
          </p:cNvPr>
          <p:cNvCxnSpPr>
            <a:cxnSpLocks/>
          </p:cNvCxnSpPr>
          <p:nvPr/>
        </p:nvCxnSpPr>
        <p:spPr>
          <a:xfrm>
            <a:off x="2913460" y="3144439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CBE24C-0D68-D6FF-B1A7-C1EA05F07A02}"/>
              </a:ext>
            </a:extLst>
          </p:cNvPr>
          <p:cNvCxnSpPr>
            <a:cxnSpLocks/>
          </p:cNvCxnSpPr>
          <p:nvPr/>
        </p:nvCxnSpPr>
        <p:spPr>
          <a:xfrm>
            <a:off x="3174206" y="3742133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8EB15AC-FFA4-658F-58AE-EE00632CFE64}"/>
              </a:ext>
            </a:extLst>
          </p:cNvPr>
          <p:cNvSpPr/>
          <p:nvPr/>
        </p:nvSpPr>
        <p:spPr>
          <a:xfrm>
            <a:off x="3002756" y="3742132"/>
            <a:ext cx="171450" cy="2452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B657A6F-6A6E-A788-D2E4-11625CD2A87B}"/>
              </a:ext>
            </a:extLst>
          </p:cNvPr>
          <p:cNvSpPr/>
          <p:nvPr/>
        </p:nvSpPr>
        <p:spPr>
          <a:xfrm>
            <a:off x="3869529" y="3536565"/>
            <a:ext cx="57151" cy="73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877B767-DFC9-73AF-2510-E3B822276C24}"/>
              </a:ext>
            </a:extLst>
          </p:cNvPr>
          <p:cNvCxnSpPr>
            <a:cxnSpLocks/>
          </p:cNvCxnSpPr>
          <p:nvPr/>
        </p:nvCxnSpPr>
        <p:spPr>
          <a:xfrm>
            <a:off x="3003352" y="3984811"/>
            <a:ext cx="558403" cy="4655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903A9771-EBF6-A66F-C4FF-382B8826BBEB}"/>
              </a:ext>
            </a:extLst>
          </p:cNvPr>
          <p:cNvSpPr txBox="1"/>
          <p:nvPr/>
        </p:nvSpPr>
        <p:spPr>
          <a:xfrm>
            <a:off x="2853035" y="2725041"/>
            <a:ext cx="74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</a:rPr>
              <a:t>2F</a:t>
            </a: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r>
              <a:rPr lang="zh-CN" altLang="en-US" sz="600" dirty="0">
                <a:solidFill>
                  <a:schemeClr val="bg1"/>
                </a:solidFill>
              </a:rPr>
              <a:t>托老所</a:t>
            </a:r>
            <a:r>
              <a:rPr lang="en-US" altLang="zh-CN" sz="600" dirty="0">
                <a:solidFill>
                  <a:schemeClr val="bg1"/>
                </a:solidFill>
              </a:rPr>
              <a:t>(750</a:t>
            </a:r>
            <a:r>
              <a:rPr lang="zh-CN" altLang="en-US" sz="600" dirty="0">
                <a:solidFill>
                  <a:schemeClr val="bg1"/>
                </a:solidFill>
              </a:rPr>
              <a:t>㎡</a:t>
            </a:r>
            <a:r>
              <a:rPr lang="en-US" altLang="zh-CN" sz="600" dirty="0">
                <a:solidFill>
                  <a:schemeClr val="bg1"/>
                </a:solidFill>
              </a:rPr>
              <a:t>)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FB80DF-25D7-1879-3753-2C603B922891}"/>
              </a:ext>
            </a:extLst>
          </p:cNvPr>
          <p:cNvSpPr txBox="1"/>
          <p:nvPr/>
        </p:nvSpPr>
        <p:spPr>
          <a:xfrm>
            <a:off x="3386138" y="3172269"/>
            <a:ext cx="74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</a:rPr>
              <a:t>1F</a:t>
            </a: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endParaRPr lang="en-US" altLang="zh-CN" sz="600" dirty="0">
              <a:solidFill>
                <a:schemeClr val="bg1"/>
              </a:solidFill>
            </a:endParaRPr>
          </a:p>
          <a:p>
            <a:r>
              <a:rPr lang="zh-CN" altLang="en-US" sz="600" dirty="0">
                <a:solidFill>
                  <a:schemeClr val="bg1"/>
                </a:solidFill>
              </a:rPr>
              <a:t>托老所</a:t>
            </a:r>
            <a:r>
              <a:rPr lang="en-US" altLang="zh-CN" sz="600" dirty="0">
                <a:solidFill>
                  <a:schemeClr val="bg1"/>
                </a:solidFill>
              </a:rPr>
              <a:t>(750</a:t>
            </a:r>
            <a:r>
              <a:rPr lang="zh-CN" altLang="en-US" sz="600" dirty="0">
                <a:solidFill>
                  <a:schemeClr val="bg1"/>
                </a:solidFill>
              </a:rPr>
              <a:t>㎡</a:t>
            </a:r>
            <a:r>
              <a:rPr lang="en-US" altLang="zh-CN" sz="600" dirty="0">
                <a:solidFill>
                  <a:schemeClr val="bg1"/>
                </a:solidFill>
              </a:rPr>
              <a:t>)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219F1F-768B-F79C-7334-92C5F77EAB10}"/>
              </a:ext>
            </a:extLst>
          </p:cNvPr>
          <p:cNvSpPr txBox="1"/>
          <p:nvPr/>
        </p:nvSpPr>
        <p:spPr>
          <a:xfrm>
            <a:off x="2922985" y="3707219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/>
              <a:t>2F</a:t>
            </a:r>
          </a:p>
          <a:p>
            <a:r>
              <a:rPr lang="zh-CN" altLang="en-US" sz="600" dirty="0"/>
              <a:t>托儿所</a:t>
            </a:r>
            <a:r>
              <a:rPr lang="en-US" altLang="zh-CN" sz="600" dirty="0"/>
              <a:t>(200</a:t>
            </a:r>
            <a:r>
              <a:rPr lang="zh-CN" altLang="en-US" sz="600" dirty="0"/>
              <a:t>㎡）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5E2F233-53A1-8E8F-D64E-42F60AD532BE}"/>
              </a:ext>
            </a:extLst>
          </p:cNvPr>
          <p:cNvSpPr txBox="1"/>
          <p:nvPr/>
        </p:nvSpPr>
        <p:spPr>
          <a:xfrm>
            <a:off x="3504010" y="4173348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/>
              <a:t>1F</a:t>
            </a:r>
          </a:p>
          <a:p>
            <a:r>
              <a:rPr lang="zh-CN" altLang="en-US" sz="600" dirty="0"/>
              <a:t>托儿所</a:t>
            </a:r>
            <a:r>
              <a:rPr lang="en-US" altLang="zh-CN" sz="600" dirty="0"/>
              <a:t>(200</a:t>
            </a:r>
            <a:r>
              <a:rPr lang="zh-CN" altLang="en-US" sz="600" dirty="0"/>
              <a:t>㎡）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17ACF86-2F36-612D-7FB2-1E22F3D70A73}"/>
              </a:ext>
            </a:extLst>
          </p:cNvPr>
          <p:cNvSpPr txBox="1"/>
          <p:nvPr/>
        </p:nvSpPr>
        <p:spPr>
          <a:xfrm>
            <a:off x="3462339" y="4434711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商业</a:t>
            </a:r>
            <a:r>
              <a:rPr lang="en-US" altLang="zh-CN" sz="600" dirty="0"/>
              <a:t>(200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964BC4-AC7D-4B85-0D94-F69C53968DF1}"/>
              </a:ext>
            </a:extLst>
          </p:cNvPr>
          <p:cNvSpPr txBox="1"/>
          <p:nvPr/>
        </p:nvSpPr>
        <p:spPr>
          <a:xfrm>
            <a:off x="3757910" y="4953824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消控室</a:t>
            </a:r>
            <a:r>
              <a:rPr lang="en-US" altLang="zh-CN" sz="600" dirty="0"/>
              <a:t>(60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774A02B-D362-6523-7D1F-C2CFFE06DBF8}"/>
              </a:ext>
            </a:extLst>
          </p:cNvPr>
          <p:cNvCxnSpPr>
            <a:cxnSpLocks/>
          </p:cNvCxnSpPr>
          <p:nvPr/>
        </p:nvCxnSpPr>
        <p:spPr>
          <a:xfrm>
            <a:off x="3983831" y="4557713"/>
            <a:ext cx="0" cy="45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1864D443-DA95-659D-A991-8ED7D77A8C99}"/>
              </a:ext>
            </a:extLst>
          </p:cNvPr>
          <p:cNvSpPr txBox="1"/>
          <p:nvPr/>
        </p:nvSpPr>
        <p:spPr>
          <a:xfrm>
            <a:off x="3312319" y="2870029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/>
              <a:t>1F</a:t>
            </a:r>
          </a:p>
          <a:p>
            <a:r>
              <a:rPr lang="zh-CN" altLang="en-US" sz="600" dirty="0"/>
              <a:t>配电间</a:t>
            </a:r>
            <a:r>
              <a:rPr lang="en-US" altLang="zh-CN" sz="600" dirty="0"/>
              <a:t>(308</a:t>
            </a:r>
            <a:r>
              <a:rPr lang="zh-CN" altLang="en-US" sz="600" dirty="0"/>
              <a:t>㎡）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6CB13F4-0D22-E3CD-08BA-93575268D410}"/>
              </a:ext>
            </a:extLst>
          </p:cNvPr>
          <p:cNvSpPr/>
          <p:nvPr/>
        </p:nvSpPr>
        <p:spPr>
          <a:xfrm>
            <a:off x="3557588" y="2949176"/>
            <a:ext cx="84533" cy="20478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6539042-0A2E-8B65-70D5-11E3A74AFF5F}"/>
              </a:ext>
            </a:extLst>
          </p:cNvPr>
          <p:cNvSpPr/>
          <p:nvPr/>
        </p:nvSpPr>
        <p:spPr>
          <a:xfrm>
            <a:off x="3657005" y="2856332"/>
            <a:ext cx="127992" cy="10014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0C55AA6-0D85-B10F-CC05-5A41945E0990}"/>
              </a:ext>
            </a:extLst>
          </p:cNvPr>
          <p:cNvSpPr/>
          <p:nvPr/>
        </p:nvSpPr>
        <p:spPr>
          <a:xfrm>
            <a:off x="3798689" y="2857448"/>
            <a:ext cx="70841" cy="10014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21335F1-41BC-17D6-411C-ACFFB10EA315}"/>
              </a:ext>
            </a:extLst>
          </p:cNvPr>
          <p:cNvSpPr/>
          <p:nvPr/>
        </p:nvSpPr>
        <p:spPr>
          <a:xfrm>
            <a:off x="3812380" y="3153963"/>
            <a:ext cx="83344" cy="9132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AE66B0A-F6B1-BE21-A1C3-28BAF099FB3A}"/>
              </a:ext>
            </a:extLst>
          </p:cNvPr>
          <p:cNvSpPr/>
          <p:nvPr/>
        </p:nvSpPr>
        <p:spPr>
          <a:xfrm>
            <a:off x="3812380" y="3240881"/>
            <a:ext cx="83344" cy="50045"/>
          </a:xfrm>
          <a:prstGeom prst="rect">
            <a:avLst/>
          </a:prstGeom>
          <a:solidFill>
            <a:srgbClr val="26E2D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F341CFC-F5CD-6B56-AD87-D25329191404}"/>
              </a:ext>
            </a:extLst>
          </p:cNvPr>
          <p:cNvCxnSpPr>
            <a:cxnSpLocks/>
          </p:cNvCxnSpPr>
          <p:nvPr/>
        </p:nvCxnSpPr>
        <p:spPr>
          <a:xfrm>
            <a:off x="3731419" y="1616869"/>
            <a:ext cx="0" cy="12918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E20FEC3-BED2-B6EB-3753-B35BF0E849C2}"/>
              </a:ext>
            </a:extLst>
          </p:cNvPr>
          <p:cNvCxnSpPr>
            <a:cxnSpLocks/>
          </p:cNvCxnSpPr>
          <p:nvPr/>
        </p:nvCxnSpPr>
        <p:spPr>
          <a:xfrm>
            <a:off x="3845719" y="1775865"/>
            <a:ext cx="0" cy="1132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88FDE93-082F-D838-951C-24898133F569}"/>
              </a:ext>
            </a:extLst>
          </p:cNvPr>
          <p:cNvGrpSpPr/>
          <p:nvPr/>
        </p:nvGrpSpPr>
        <p:grpSpPr>
          <a:xfrm>
            <a:off x="3826667" y="2014538"/>
            <a:ext cx="185739" cy="1172168"/>
            <a:chOff x="3826667" y="2014538"/>
            <a:chExt cx="185739" cy="1172168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5F8F6B83-504B-23A9-757A-E1412D24AE43}"/>
                </a:ext>
              </a:extLst>
            </p:cNvPr>
            <p:cNvCxnSpPr>
              <a:cxnSpLocks/>
            </p:cNvCxnSpPr>
            <p:nvPr/>
          </p:nvCxnSpPr>
          <p:spPr>
            <a:xfrm>
              <a:off x="4007645" y="2014538"/>
              <a:ext cx="0" cy="11721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D7680F8-7448-5A1F-59B8-1134BDC3FB91}"/>
                </a:ext>
              </a:extLst>
            </p:cNvPr>
            <p:cNvCxnSpPr>
              <a:cxnSpLocks/>
            </p:cNvCxnSpPr>
            <p:nvPr/>
          </p:nvCxnSpPr>
          <p:spPr>
            <a:xfrm>
              <a:off x="3826667" y="3186706"/>
              <a:ext cx="1857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A27A4C-71D4-CD9B-6E23-E929B18E3F71}"/>
              </a:ext>
            </a:extLst>
          </p:cNvPr>
          <p:cNvGrpSpPr/>
          <p:nvPr/>
        </p:nvGrpSpPr>
        <p:grpSpPr>
          <a:xfrm>
            <a:off x="3895724" y="2155031"/>
            <a:ext cx="294681" cy="1110873"/>
            <a:chOff x="3717725" y="2075834"/>
            <a:chExt cx="294681" cy="1110873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F88C5F8-7C74-34A8-82B6-E45FFF8820F7}"/>
                </a:ext>
              </a:extLst>
            </p:cNvPr>
            <p:cNvCxnSpPr>
              <a:cxnSpLocks/>
            </p:cNvCxnSpPr>
            <p:nvPr/>
          </p:nvCxnSpPr>
          <p:spPr>
            <a:xfrm>
              <a:off x="4007645" y="2075834"/>
              <a:ext cx="0" cy="11108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5E9B0BEB-713E-3014-3BB2-D69F8068EBA8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 flipV="1">
              <a:off x="3717725" y="3186706"/>
              <a:ext cx="294681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7B43E487-F4D1-7A20-1E37-AA818E020EED}"/>
              </a:ext>
            </a:extLst>
          </p:cNvPr>
          <p:cNvSpPr txBox="1"/>
          <p:nvPr/>
        </p:nvSpPr>
        <p:spPr>
          <a:xfrm>
            <a:off x="3684091" y="1569085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托老所停车</a:t>
            </a:r>
            <a:r>
              <a:rPr lang="en-US" altLang="zh-CN" sz="600" dirty="0"/>
              <a:t>(8</a:t>
            </a:r>
            <a:r>
              <a:rPr lang="zh-CN" altLang="en-US" sz="600" dirty="0"/>
              <a:t>个）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4B0069D-C893-6A01-F256-7D5DDD72A4DA}"/>
              </a:ext>
            </a:extLst>
          </p:cNvPr>
          <p:cNvSpPr txBox="1"/>
          <p:nvPr/>
        </p:nvSpPr>
        <p:spPr>
          <a:xfrm>
            <a:off x="3798689" y="1722000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托儿所停车</a:t>
            </a:r>
            <a:r>
              <a:rPr lang="en-US" altLang="zh-CN" sz="600" dirty="0"/>
              <a:t>(2</a:t>
            </a:r>
            <a:r>
              <a:rPr lang="zh-CN" altLang="en-US" sz="600" dirty="0"/>
              <a:t>个）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516D4B7-A4BD-925F-43C1-F0635488DDA0}"/>
              </a:ext>
            </a:extLst>
          </p:cNvPr>
          <p:cNvSpPr txBox="1"/>
          <p:nvPr/>
        </p:nvSpPr>
        <p:spPr>
          <a:xfrm>
            <a:off x="3955257" y="1961212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商业停车</a:t>
            </a:r>
            <a:r>
              <a:rPr lang="en-US" altLang="zh-CN" sz="600" dirty="0"/>
              <a:t>(2</a:t>
            </a:r>
            <a:r>
              <a:rPr lang="zh-CN" altLang="en-US" sz="600" dirty="0"/>
              <a:t>个）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94DE1F8-A520-32D4-0735-D9B2BE9DD5B3}"/>
              </a:ext>
            </a:extLst>
          </p:cNvPr>
          <p:cNvSpPr txBox="1"/>
          <p:nvPr/>
        </p:nvSpPr>
        <p:spPr>
          <a:xfrm>
            <a:off x="4119567" y="2104019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访客停车</a:t>
            </a:r>
            <a:r>
              <a:rPr lang="en-US" altLang="zh-CN" sz="600" dirty="0"/>
              <a:t>(1</a:t>
            </a:r>
            <a:r>
              <a:rPr lang="zh-CN" altLang="en-US" sz="600" dirty="0"/>
              <a:t>个）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E08ECFE-64FD-61D6-5C18-522E17783AA9}"/>
              </a:ext>
            </a:extLst>
          </p:cNvPr>
          <p:cNvGrpSpPr/>
          <p:nvPr/>
        </p:nvGrpSpPr>
        <p:grpSpPr>
          <a:xfrm>
            <a:off x="2685456" y="3559824"/>
            <a:ext cx="1219199" cy="116293"/>
            <a:chOff x="2676525" y="3590926"/>
            <a:chExt cx="1219199" cy="116293"/>
          </a:xfrm>
        </p:grpSpPr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EB0FD031-5E77-69E6-5761-712343516E22}"/>
                </a:ext>
              </a:extLst>
            </p:cNvPr>
            <p:cNvCxnSpPr>
              <a:cxnSpLocks/>
            </p:cNvCxnSpPr>
            <p:nvPr/>
          </p:nvCxnSpPr>
          <p:spPr>
            <a:xfrm>
              <a:off x="3895724" y="3590926"/>
              <a:ext cx="0" cy="116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50C65D2-B08E-48AA-6248-A04C7DD0E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6525" y="3707219"/>
              <a:ext cx="12191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1C221E6A-0A26-F9CB-5138-E800D9126C94}"/>
              </a:ext>
            </a:extLst>
          </p:cNvPr>
          <p:cNvSpPr txBox="1"/>
          <p:nvPr/>
        </p:nvSpPr>
        <p:spPr>
          <a:xfrm>
            <a:off x="2585445" y="3521889"/>
            <a:ext cx="7435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通信设备间</a:t>
            </a:r>
            <a:r>
              <a:rPr lang="en-US" altLang="zh-CN" sz="600" dirty="0"/>
              <a:t>(8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636F176B-BDB2-6567-0BAF-B5727C04C003}"/>
              </a:ext>
            </a:extLst>
          </p:cNvPr>
          <p:cNvSpPr/>
          <p:nvPr/>
        </p:nvSpPr>
        <p:spPr>
          <a:xfrm>
            <a:off x="5866208" y="2379273"/>
            <a:ext cx="120253" cy="1186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4072F87-86D0-234F-04CB-A2E3B2168E92}"/>
              </a:ext>
            </a:extLst>
          </p:cNvPr>
          <p:cNvSpPr/>
          <p:nvPr/>
        </p:nvSpPr>
        <p:spPr>
          <a:xfrm>
            <a:off x="6205541" y="2379273"/>
            <a:ext cx="120253" cy="1186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F3BDA24-9107-695D-7274-5DE0F5FDE0AE}"/>
              </a:ext>
            </a:extLst>
          </p:cNvPr>
          <p:cNvSpPr txBox="1"/>
          <p:nvPr/>
        </p:nvSpPr>
        <p:spPr>
          <a:xfrm>
            <a:off x="5866208" y="1733038"/>
            <a:ext cx="743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物业管理用房</a:t>
            </a:r>
            <a:r>
              <a:rPr lang="en-US" altLang="zh-CN" sz="600" dirty="0"/>
              <a:t>(118</a:t>
            </a:r>
            <a:r>
              <a:rPr lang="zh-CN" altLang="en-US" sz="600" dirty="0"/>
              <a:t>㎡）</a:t>
            </a:r>
            <a:endParaRPr lang="en-US" altLang="zh-CN" sz="600" dirty="0"/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EB56203-22D3-7FF9-2909-DD054CF6DCD2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926335" y="1900598"/>
            <a:ext cx="920" cy="47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6D82780-5298-CFAB-1D99-68D42C6557F5}"/>
              </a:ext>
            </a:extLst>
          </p:cNvPr>
          <p:cNvCxnSpPr>
            <a:cxnSpLocks/>
          </p:cNvCxnSpPr>
          <p:nvPr/>
        </p:nvCxnSpPr>
        <p:spPr>
          <a:xfrm flipH="1">
            <a:off x="6262340" y="1947764"/>
            <a:ext cx="920" cy="47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2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28BA220-0C55-8076-127C-0579C820097C}"/>
              </a:ext>
            </a:extLst>
          </p:cNvPr>
          <p:cNvSpPr/>
          <p:nvPr/>
        </p:nvSpPr>
        <p:spPr>
          <a:xfrm>
            <a:off x="4129088" y="3814763"/>
            <a:ext cx="957262" cy="1271587"/>
          </a:xfrm>
          <a:custGeom>
            <a:avLst/>
            <a:gdLst>
              <a:gd name="connsiteX0" fmla="*/ 4762 w 957262"/>
              <a:gd name="connsiteY0" fmla="*/ 1271587 h 1271587"/>
              <a:gd name="connsiteX1" fmla="*/ 957262 w 957262"/>
              <a:gd name="connsiteY1" fmla="*/ 1271587 h 1271587"/>
              <a:gd name="connsiteX2" fmla="*/ 957262 w 957262"/>
              <a:gd name="connsiteY2" fmla="*/ 138112 h 1271587"/>
              <a:gd name="connsiteX3" fmla="*/ 942975 w 957262"/>
              <a:gd name="connsiteY3" fmla="*/ 71437 h 1271587"/>
              <a:gd name="connsiteX4" fmla="*/ 909637 w 957262"/>
              <a:gd name="connsiteY4" fmla="*/ 23812 h 1271587"/>
              <a:gd name="connsiteX5" fmla="*/ 847725 w 957262"/>
              <a:gd name="connsiteY5" fmla="*/ 0 h 1271587"/>
              <a:gd name="connsiteX6" fmla="*/ 823912 w 957262"/>
              <a:gd name="connsiteY6" fmla="*/ 4762 h 1271587"/>
              <a:gd name="connsiteX7" fmla="*/ 0 w 957262"/>
              <a:gd name="connsiteY7" fmla="*/ 9525 h 1271587"/>
              <a:gd name="connsiteX8" fmla="*/ 4762 w 957262"/>
              <a:gd name="connsiteY8" fmla="*/ 1271587 h 1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262" h="1271587">
                <a:moveTo>
                  <a:pt x="4762" y="1271587"/>
                </a:moveTo>
                <a:lnTo>
                  <a:pt x="957262" y="1271587"/>
                </a:lnTo>
                <a:lnTo>
                  <a:pt x="957262" y="138112"/>
                </a:lnTo>
                <a:lnTo>
                  <a:pt x="942975" y="71437"/>
                </a:lnTo>
                <a:lnTo>
                  <a:pt x="909637" y="23812"/>
                </a:lnTo>
                <a:lnTo>
                  <a:pt x="847725" y="0"/>
                </a:lnTo>
                <a:lnTo>
                  <a:pt x="823912" y="4762"/>
                </a:lnTo>
                <a:lnTo>
                  <a:pt x="0" y="9525"/>
                </a:lnTo>
                <a:cubicBezTo>
                  <a:pt x="1587" y="434975"/>
                  <a:pt x="3175" y="860425"/>
                  <a:pt x="4762" y="1271587"/>
                </a:cubicBezTo>
                <a:close/>
              </a:path>
            </a:pathLst>
          </a:cu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94AE3E-9846-4873-7BDA-1CA968C9F199}"/>
              </a:ext>
            </a:extLst>
          </p:cNvPr>
          <p:cNvSpPr txBox="1"/>
          <p:nvPr/>
        </p:nvSpPr>
        <p:spPr>
          <a:xfrm>
            <a:off x="203200" y="258618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公寓</a:t>
            </a:r>
            <a:r>
              <a:rPr lang="en-US" altLang="zh-CN" dirty="0"/>
              <a:t>30#</a:t>
            </a:r>
            <a:r>
              <a:rPr lang="zh-CN" altLang="en-US" dirty="0"/>
              <a:t>配套</a:t>
            </a:r>
            <a:r>
              <a:rPr lang="en-US" altLang="zh-CN" dirty="0"/>
              <a:t>】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BFC35FB-DF27-433C-0403-44C1A0BA4FF5}"/>
              </a:ext>
            </a:extLst>
          </p:cNvPr>
          <p:cNvCxnSpPr/>
          <p:nvPr/>
        </p:nvCxnSpPr>
        <p:spPr>
          <a:xfrm flipV="1">
            <a:off x="7804727" y="434109"/>
            <a:ext cx="0" cy="1893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A628A26-51E3-549B-F29B-EAFA3D5B2AE1}"/>
              </a:ext>
            </a:extLst>
          </p:cNvPr>
          <p:cNvCxnSpPr>
            <a:cxnSpLocks/>
          </p:cNvCxnSpPr>
          <p:nvPr/>
        </p:nvCxnSpPr>
        <p:spPr>
          <a:xfrm flipV="1">
            <a:off x="3274291" y="627950"/>
            <a:ext cx="0" cy="34591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A3D3C91-4244-B462-A445-746A2DCB99CE}"/>
              </a:ext>
            </a:extLst>
          </p:cNvPr>
          <p:cNvCxnSpPr>
            <a:cxnSpLocks/>
          </p:cNvCxnSpPr>
          <p:nvPr/>
        </p:nvCxnSpPr>
        <p:spPr>
          <a:xfrm flipV="1">
            <a:off x="4636654" y="1081411"/>
            <a:ext cx="0" cy="30056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F974D4F-576D-5ED5-70C8-432F7EDB7F78}"/>
              </a:ext>
            </a:extLst>
          </p:cNvPr>
          <p:cNvSpPr txBox="1"/>
          <p:nvPr/>
        </p:nvSpPr>
        <p:spPr>
          <a:xfrm>
            <a:off x="3274291" y="51168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商业</a:t>
            </a:r>
            <a:r>
              <a:rPr lang="en-US" altLang="zh-CN" dirty="0"/>
              <a:t>200</a:t>
            </a:r>
            <a:r>
              <a:rPr lang="zh-CN" altLang="en-US" dirty="0"/>
              <a:t>㎡（</a:t>
            </a:r>
            <a:r>
              <a:rPr lang="en-US" altLang="zh-CN" dirty="0"/>
              <a:t>1F</a:t>
            </a:r>
            <a:r>
              <a:rPr lang="zh-CN" altLang="en-US" dirty="0"/>
              <a:t>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1520DC-95D9-0294-570D-AB55C2B4EE25}"/>
              </a:ext>
            </a:extLst>
          </p:cNvPr>
          <p:cNvSpPr txBox="1"/>
          <p:nvPr/>
        </p:nvSpPr>
        <p:spPr>
          <a:xfrm>
            <a:off x="4657436" y="1008301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消控室</a:t>
            </a:r>
            <a:r>
              <a:rPr lang="en-US" altLang="zh-CN" dirty="0"/>
              <a:t>60</a:t>
            </a:r>
            <a:r>
              <a:rPr lang="zh-CN" altLang="en-US" dirty="0"/>
              <a:t>㎡</a:t>
            </a:r>
            <a:r>
              <a:rPr lang="en-US" altLang="zh-CN" dirty="0"/>
              <a:t>(1F)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1D40D3-3258-69F1-2BB5-C7066D94AC7A}"/>
              </a:ext>
            </a:extLst>
          </p:cNvPr>
          <p:cNvSpPr txBox="1"/>
          <p:nvPr/>
        </p:nvSpPr>
        <p:spPr>
          <a:xfrm>
            <a:off x="7804727" y="384811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托儿所</a:t>
            </a:r>
            <a:r>
              <a:rPr lang="en-US" altLang="zh-CN" dirty="0"/>
              <a:t>200</a:t>
            </a:r>
            <a:r>
              <a:rPr lang="zh-CN" altLang="en-US" dirty="0"/>
              <a:t>㎡（</a:t>
            </a:r>
            <a:r>
              <a:rPr lang="en-US" altLang="zh-CN" dirty="0"/>
              <a:t>1F/2F)</a:t>
            </a:r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>
          <a:xfrm>
            <a:off x="1468315" y="1872762"/>
            <a:ext cx="1433147" cy="1626576"/>
          </a:xfrm>
          <a:custGeom>
            <a:avLst/>
            <a:gdLst>
              <a:gd name="connsiteX0" fmla="*/ 0 w 1433147"/>
              <a:gd name="connsiteY0" fmla="*/ 0 h 1626576"/>
              <a:gd name="connsiteX1" fmla="*/ 1336431 w 1433147"/>
              <a:gd name="connsiteY1" fmla="*/ 8792 h 1626576"/>
              <a:gd name="connsiteX2" fmla="*/ 1389185 w 1433147"/>
              <a:gd name="connsiteY2" fmla="*/ 43961 h 1626576"/>
              <a:gd name="connsiteX3" fmla="*/ 1433147 w 1433147"/>
              <a:gd name="connsiteY3" fmla="*/ 131884 h 1626576"/>
              <a:gd name="connsiteX4" fmla="*/ 1433147 w 1433147"/>
              <a:gd name="connsiteY4" fmla="*/ 694592 h 1626576"/>
              <a:gd name="connsiteX5" fmla="*/ 1283677 w 1433147"/>
              <a:gd name="connsiteY5" fmla="*/ 677007 h 1626576"/>
              <a:gd name="connsiteX6" fmla="*/ 1283677 w 1433147"/>
              <a:gd name="connsiteY6" fmla="*/ 1617784 h 1626576"/>
              <a:gd name="connsiteX7" fmla="*/ 8793 w 1433147"/>
              <a:gd name="connsiteY7" fmla="*/ 1626576 h 1626576"/>
              <a:gd name="connsiteX8" fmla="*/ 0 w 1433147"/>
              <a:gd name="connsiteY8" fmla="*/ 0 h 16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3147" h="1626576">
                <a:moveTo>
                  <a:pt x="0" y="0"/>
                </a:moveTo>
                <a:lnTo>
                  <a:pt x="1336431" y="8792"/>
                </a:lnTo>
                <a:lnTo>
                  <a:pt x="1389185" y="43961"/>
                </a:lnTo>
                <a:lnTo>
                  <a:pt x="1433147" y="131884"/>
                </a:lnTo>
                <a:lnTo>
                  <a:pt x="1433147" y="694592"/>
                </a:lnTo>
                <a:lnTo>
                  <a:pt x="1283677" y="677007"/>
                </a:lnTo>
                <a:lnTo>
                  <a:pt x="1283677" y="1617784"/>
                </a:lnTo>
                <a:lnTo>
                  <a:pt x="8793" y="16265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7102764" y="1902691"/>
            <a:ext cx="1459345" cy="988291"/>
          </a:xfrm>
          <a:custGeom>
            <a:avLst/>
            <a:gdLst>
              <a:gd name="connsiteX0" fmla="*/ 0 w 1459345"/>
              <a:gd name="connsiteY0" fmla="*/ 0 h 988291"/>
              <a:gd name="connsiteX1" fmla="*/ 1320800 w 1459345"/>
              <a:gd name="connsiteY1" fmla="*/ 27709 h 988291"/>
              <a:gd name="connsiteX2" fmla="*/ 1385454 w 1459345"/>
              <a:gd name="connsiteY2" fmla="*/ 73891 h 988291"/>
              <a:gd name="connsiteX3" fmla="*/ 1431636 w 1459345"/>
              <a:gd name="connsiteY3" fmla="*/ 92364 h 988291"/>
              <a:gd name="connsiteX4" fmla="*/ 1459345 w 1459345"/>
              <a:gd name="connsiteY4" fmla="*/ 683491 h 988291"/>
              <a:gd name="connsiteX5" fmla="*/ 1311563 w 1459345"/>
              <a:gd name="connsiteY5" fmla="*/ 683491 h 988291"/>
              <a:gd name="connsiteX6" fmla="*/ 1302327 w 1459345"/>
              <a:gd name="connsiteY6" fmla="*/ 988291 h 988291"/>
              <a:gd name="connsiteX7" fmla="*/ 36945 w 1459345"/>
              <a:gd name="connsiteY7" fmla="*/ 979054 h 988291"/>
              <a:gd name="connsiteX8" fmla="*/ 0 w 1459345"/>
              <a:gd name="connsiteY8" fmla="*/ 0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345" h="988291">
                <a:moveTo>
                  <a:pt x="0" y="0"/>
                </a:moveTo>
                <a:lnTo>
                  <a:pt x="1320800" y="27709"/>
                </a:lnTo>
                <a:lnTo>
                  <a:pt x="1385454" y="73891"/>
                </a:lnTo>
                <a:lnTo>
                  <a:pt x="1431636" y="92364"/>
                </a:lnTo>
                <a:lnTo>
                  <a:pt x="1459345" y="683491"/>
                </a:lnTo>
                <a:lnTo>
                  <a:pt x="1311563" y="683491"/>
                </a:lnTo>
                <a:lnTo>
                  <a:pt x="1302327" y="988291"/>
                </a:lnTo>
                <a:lnTo>
                  <a:pt x="36945" y="9790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468582" y="3491345"/>
            <a:ext cx="2678545" cy="1625600"/>
          </a:xfrm>
          <a:custGeom>
            <a:avLst/>
            <a:gdLst>
              <a:gd name="connsiteX0" fmla="*/ 0 w 2678545"/>
              <a:gd name="connsiteY0" fmla="*/ 18473 h 1625600"/>
              <a:gd name="connsiteX1" fmla="*/ 1302327 w 2678545"/>
              <a:gd name="connsiteY1" fmla="*/ 0 h 1625600"/>
              <a:gd name="connsiteX2" fmla="*/ 1302327 w 2678545"/>
              <a:gd name="connsiteY2" fmla="*/ 341746 h 1625600"/>
              <a:gd name="connsiteX3" fmla="*/ 2678545 w 2678545"/>
              <a:gd name="connsiteY3" fmla="*/ 360219 h 1625600"/>
              <a:gd name="connsiteX4" fmla="*/ 2650836 w 2678545"/>
              <a:gd name="connsiteY4" fmla="*/ 1607128 h 1625600"/>
              <a:gd name="connsiteX5" fmla="*/ 332509 w 2678545"/>
              <a:gd name="connsiteY5" fmla="*/ 1625600 h 1625600"/>
              <a:gd name="connsiteX6" fmla="*/ 9236 w 2678545"/>
              <a:gd name="connsiteY6" fmla="*/ 1320800 h 1625600"/>
              <a:gd name="connsiteX7" fmla="*/ 0 w 2678545"/>
              <a:gd name="connsiteY7" fmla="*/ 1847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8545" h="1625600">
                <a:moveTo>
                  <a:pt x="0" y="18473"/>
                </a:moveTo>
                <a:lnTo>
                  <a:pt x="1302327" y="0"/>
                </a:lnTo>
                <a:lnTo>
                  <a:pt x="1302327" y="341746"/>
                </a:lnTo>
                <a:lnTo>
                  <a:pt x="2678545" y="360219"/>
                </a:lnTo>
                <a:lnTo>
                  <a:pt x="2650836" y="1607128"/>
                </a:lnTo>
                <a:lnTo>
                  <a:pt x="332509" y="1625600"/>
                </a:lnTo>
                <a:lnTo>
                  <a:pt x="9236" y="1320800"/>
                </a:lnTo>
                <a:cubicBezTo>
                  <a:pt x="6157" y="886691"/>
                  <a:pt x="3079" y="452582"/>
                  <a:pt x="0" y="18473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7121236" y="2872509"/>
            <a:ext cx="3629891" cy="2272146"/>
          </a:xfrm>
          <a:custGeom>
            <a:avLst/>
            <a:gdLst>
              <a:gd name="connsiteX0" fmla="*/ 0 w 3629891"/>
              <a:gd name="connsiteY0" fmla="*/ 0 h 2272146"/>
              <a:gd name="connsiteX1" fmla="*/ 1283855 w 3629891"/>
              <a:gd name="connsiteY1" fmla="*/ 0 h 2272146"/>
              <a:gd name="connsiteX2" fmla="*/ 1283855 w 3629891"/>
              <a:gd name="connsiteY2" fmla="*/ 988291 h 2272146"/>
              <a:gd name="connsiteX3" fmla="*/ 3509819 w 3629891"/>
              <a:gd name="connsiteY3" fmla="*/ 979055 h 2272146"/>
              <a:gd name="connsiteX4" fmla="*/ 3509819 w 3629891"/>
              <a:gd name="connsiteY4" fmla="*/ 979055 h 2272146"/>
              <a:gd name="connsiteX5" fmla="*/ 3602182 w 3629891"/>
              <a:gd name="connsiteY5" fmla="*/ 1089891 h 2272146"/>
              <a:gd name="connsiteX6" fmla="*/ 3620655 w 3629891"/>
              <a:gd name="connsiteY6" fmla="*/ 1182255 h 2272146"/>
              <a:gd name="connsiteX7" fmla="*/ 3629891 w 3629891"/>
              <a:gd name="connsiteY7" fmla="*/ 2262909 h 2272146"/>
              <a:gd name="connsiteX8" fmla="*/ 304800 w 3629891"/>
              <a:gd name="connsiteY8" fmla="*/ 2272146 h 2272146"/>
              <a:gd name="connsiteX9" fmla="*/ 9237 w 3629891"/>
              <a:gd name="connsiteY9" fmla="*/ 1967346 h 2272146"/>
              <a:gd name="connsiteX10" fmla="*/ 0 w 3629891"/>
              <a:gd name="connsiteY10" fmla="*/ 0 h 22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9891" h="2272146">
                <a:moveTo>
                  <a:pt x="0" y="0"/>
                </a:moveTo>
                <a:lnTo>
                  <a:pt x="1283855" y="0"/>
                </a:lnTo>
                <a:lnTo>
                  <a:pt x="1283855" y="988291"/>
                </a:lnTo>
                <a:lnTo>
                  <a:pt x="3509819" y="979055"/>
                </a:lnTo>
                <a:lnTo>
                  <a:pt x="3509819" y="979055"/>
                </a:lnTo>
                <a:lnTo>
                  <a:pt x="3602182" y="1089891"/>
                </a:lnTo>
                <a:lnTo>
                  <a:pt x="3620655" y="1182255"/>
                </a:lnTo>
                <a:cubicBezTo>
                  <a:pt x="3623734" y="1542473"/>
                  <a:pt x="3626812" y="1902691"/>
                  <a:pt x="3629891" y="2262909"/>
                </a:cubicBezTo>
                <a:lnTo>
                  <a:pt x="304800" y="2272146"/>
                </a:lnTo>
                <a:lnTo>
                  <a:pt x="9237" y="1967346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3973" r="21203" b="3077"/>
          <a:stretch/>
        </p:blipFill>
        <p:spPr>
          <a:xfrm>
            <a:off x="6357512" y="1135179"/>
            <a:ext cx="5177996" cy="51425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3461" r="20750" b="4103"/>
          <a:stretch/>
        </p:blipFill>
        <p:spPr>
          <a:xfrm>
            <a:off x="687831" y="1081411"/>
            <a:ext cx="5246977" cy="512611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B1D40D3-3258-69F1-2BB5-C7066D94AC7A}"/>
              </a:ext>
            </a:extLst>
          </p:cNvPr>
          <p:cNvSpPr txBox="1"/>
          <p:nvPr/>
        </p:nvSpPr>
        <p:spPr>
          <a:xfrm>
            <a:off x="7121236" y="2321346"/>
            <a:ext cx="330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托儿所</a:t>
            </a:r>
            <a:r>
              <a:rPr lang="en-US" altLang="zh-CN" sz="1200" dirty="0" smtClean="0">
                <a:solidFill>
                  <a:srgbClr val="FF0000"/>
                </a:solidFill>
              </a:rPr>
              <a:t>76.81</a:t>
            </a:r>
            <a:r>
              <a:rPr lang="zh-CN" altLang="en-US" sz="1200" dirty="0" smtClean="0">
                <a:solidFill>
                  <a:srgbClr val="FF0000"/>
                </a:solidFill>
              </a:rPr>
              <a:t>㎡（</a:t>
            </a:r>
            <a:r>
              <a:rPr lang="en-US" altLang="zh-CN" sz="1200" dirty="0" smtClean="0">
                <a:solidFill>
                  <a:srgbClr val="FF0000"/>
                </a:solidFill>
              </a:rPr>
              <a:t>2F</a:t>
            </a:r>
            <a:r>
              <a:rPr lang="en-US" altLang="zh-CN" sz="1200" dirty="0">
                <a:solidFill>
                  <a:srgbClr val="FF0000"/>
                </a:solidFill>
              </a:rPr>
              <a:t>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B1D40D3-3258-69F1-2BB5-C7066D94AC7A}"/>
              </a:ext>
            </a:extLst>
          </p:cNvPr>
          <p:cNvSpPr txBox="1"/>
          <p:nvPr/>
        </p:nvSpPr>
        <p:spPr>
          <a:xfrm>
            <a:off x="1373997" y="3088527"/>
            <a:ext cx="330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托儿所</a:t>
            </a:r>
            <a:r>
              <a:rPr lang="en-US" altLang="zh-CN" sz="1200" dirty="0" smtClean="0">
                <a:solidFill>
                  <a:srgbClr val="FF0000"/>
                </a:solidFill>
              </a:rPr>
              <a:t>123.85</a:t>
            </a:r>
            <a:r>
              <a:rPr lang="zh-CN" altLang="en-US" sz="1200" dirty="0" smtClean="0">
                <a:solidFill>
                  <a:srgbClr val="FF0000"/>
                </a:solidFill>
              </a:rPr>
              <a:t>㎡（</a:t>
            </a:r>
            <a:r>
              <a:rPr lang="en-US" altLang="zh-CN" sz="1200" dirty="0">
                <a:solidFill>
                  <a:srgbClr val="FF0000"/>
                </a:solidFill>
              </a:rPr>
              <a:t>1</a:t>
            </a:r>
            <a:r>
              <a:rPr lang="en-US" altLang="zh-CN" sz="1200" dirty="0" smtClean="0">
                <a:solidFill>
                  <a:srgbClr val="FF0000"/>
                </a:solidFill>
              </a:rPr>
              <a:t>F</a:t>
            </a:r>
            <a:r>
              <a:rPr lang="en-US" altLang="zh-CN" sz="1200" dirty="0">
                <a:solidFill>
                  <a:srgbClr val="FF0000"/>
                </a:solidFill>
              </a:rPr>
              <a:t>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0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783004" y="4203701"/>
            <a:ext cx="1924050" cy="109855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7372350" y="1981200"/>
            <a:ext cx="1454150" cy="3321050"/>
          </a:xfrm>
          <a:custGeom>
            <a:avLst/>
            <a:gdLst>
              <a:gd name="connsiteX0" fmla="*/ 0 w 1454150"/>
              <a:gd name="connsiteY0" fmla="*/ 6350 h 3321050"/>
              <a:gd name="connsiteX1" fmla="*/ 1339850 w 1454150"/>
              <a:gd name="connsiteY1" fmla="*/ 0 h 3321050"/>
              <a:gd name="connsiteX2" fmla="*/ 1428750 w 1454150"/>
              <a:gd name="connsiteY2" fmla="*/ 76200 h 3321050"/>
              <a:gd name="connsiteX3" fmla="*/ 1447800 w 1454150"/>
              <a:gd name="connsiteY3" fmla="*/ 120650 h 3321050"/>
              <a:gd name="connsiteX4" fmla="*/ 1454150 w 1454150"/>
              <a:gd name="connsiteY4" fmla="*/ 685800 h 3321050"/>
              <a:gd name="connsiteX5" fmla="*/ 1327150 w 1454150"/>
              <a:gd name="connsiteY5" fmla="*/ 704850 h 3321050"/>
              <a:gd name="connsiteX6" fmla="*/ 1333500 w 1454150"/>
              <a:gd name="connsiteY6" fmla="*/ 1993900 h 3321050"/>
              <a:gd name="connsiteX7" fmla="*/ 1422400 w 1454150"/>
              <a:gd name="connsiteY7" fmla="*/ 1993900 h 3321050"/>
              <a:gd name="connsiteX8" fmla="*/ 1416050 w 1454150"/>
              <a:gd name="connsiteY8" fmla="*/ 3321050 h 3321050"/>
              <a:gd name="connsiteX9" fmla="*/ 330200 w 1454150"/>
              <a:gd name="connsiteY9" fmla="*/ 3314700 h 3321050"/>
              <a:gd name="connsiteX10" fmla="*/ 6350 w 1454150"/>
              <a:gd name="connsiteY10" fmla="*/ 2984500 h 3321050"/>
              <a:gd name="connsiteX11" fmla="*/ 0 w 1454150"/>
              <a:gd name="connsiteY11" fmla="*/ 6350 h 332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4150" h="3321050">
                <a:moveTo>
                  <a:pt x="0" y="6350"/>
                </a:moveTo>
                <a:lnTo>
                  <a:pt x="1339850" y="0"/>
                </a:lnTo>
                <a:lnTo>
                  <a:pt x="1428750" y="76200"/>
                </a:lnTo>
                <a:lnTo>
                  <a:pt x="1447800" y="120650"/>
                </a:lnTo>
                <a:cubicBezTo>
                  <a:pt x="1449917" y="309033"/>
                  <a:pt x="1452033" y="497417"/>
                  <a:pt x="1454150" y="685800"/>
                </a:cubicBezTo>
                <a:lnTo>
                  <a:pt x="1327150" y="704850"/>
                </a:lnTo>
                <a:cubicBezTo>
                  <a:pt x="1329267" y="1134533"/>
                  <a:pt x="1331383" y="1564217"/>
                  <a:pt x="1333500" y="1993900"/>
                </a:cubicBezTo>
                <a:lnTo>
                  <a:pt x="1422400" y="1993900"/>
                </a:lnTo>
                <a:cubicBezTo>
                  <a:pt x="1420283" y="2436283"/>
                  <a:pt x="1418167" y="2878667"/>
                  <a:pt x="1416050" y="3321050"/>
                </a:cubicBezTo>
                <a:lnTo>
                  <a:pt x="330200" y="3314700"/>
                </a:lnTo>
                <a:lnTo>
                  <a:pt x="6350" y="2984500"/>
                </a:lnTo>
                <a:cubicBezTo>
                  <a:pt x="4233" y="1991783"/>
                  <a:pt x="2117" y="999067"/>
                  <a:pt x="0" y="635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3333" r="20440" b="4167"/>
          <a:stretch/>
        </p:blipFill>
        <p:spPr>
          <a:xfrm>
            <a:off x="6506439" y="1159259"/>
            <a:ext cx="5447436" cy="523519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E51B4F-A2E8-A8B2-DBFF-9AE3242DD101}"/>
              </a:ext>
            </a:extLst>
          </p:cNvPr>
          <p:cNvSpPr txBox="1"/>
          <p:nvPr/>
        </p:nvSpPr>
        <p:spPr>
          <a:xfrm>
            <a:off x="203200" y="258618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公寓</a:t>
            </a:r>
            <a:r>
              <a:rPr lang="en-US" altLang="zh-CN" dirty="0"/>
              <a:t>31#</a:t>
            </a:r>
            <a:r>
              <a:rPr lang="zh-CN" altLang="en-US" dirty="0"/>
              <a:t>配套</a:t>
            </a:r>
            <a:r>
              <a:rPr lang="en-US" altLang="zh-CN" dirty="0"/>
              <a:t>】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510EB31-10F8-1165-9AB3-9A08E813BAE5}"/>
              </a:ext>
            </a:extLst>
          </p:cNvPr>
          <p:cNvCxnSpPr>
            <a:cxnSpLocks/>
          </p:cNvCxnSpPr>
          <p:nvPr/>
        </p:nvCxnSpPr>
        <p:spPr>
          <a:xfrm flipV="1">
            <a:off x="5066655" y="2019300"/>
            <a:ext cx="0" cy="339764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FEB706E-5B17-53FB-6E66-E83E2B71DD96}"/>
              </a:ext>
            </a:extLst>
          </p:cNvPr>
          <p:cNvCxnSpPr/>
          <p:nvPr/>
        </p:nvCxnSpPr>
        <p:spPr>
          <a:xfrm flipV="1">
            <a:off x="7684654" y="868218"/>
            <a:ext cx="0" cy="3048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DDFA223-C914-5DF2-2857-6ED6828A2FE8}"/>
              </a:ext>
            </a:extLst>
          </p:cNvPr>
          <p:cNvSpPr txBox="1"/>
          <p:nvPr/>
        </p:nvSpPr>
        <p:spPr>
          <a:xfrm>
            <a:off x="5066655" y="194993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通讯设备间</a:t>
            </a:r>
            <a:r>
              <a:rPr lang="en-US" altLang="zh-CN" dirty="0"/>
              <a:t>8</a:t>
            </a:r>
            <a:r>
              <a:rPr lang="zh-CN" altLang="en-US" dirty="0"/>
              <a:t>㎡（</a:t>
            </a:r>
            <a:r>
              <a:rPr lang="en-US" altLang="zh-CN" dirty="0"/>
              <a:t>1F</a:t>
            </a:r>
            <a:r>
              <a:rPr lang="zh-CN" altLang="en-US" dirty="0"/>
              <a:t>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B14B24-63F4-1BCA-B550-96CE0B767D4C}"/>
              </a:ext>
            </a:extLst>
          </p:cNvPr>
          <p:cNvSpPr txBox="1"/>
          <p:nvPr/>
        </p:nvSpPr>
        <p:spPr>
          <a:xfrm>
            <a:off x="7702549" y="78004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托老所</a:t>
            </a:r>
            <a:r>
              <a:rPr lang="en-US" altLang="zh-CN" dirty="0"/>
              <a:t>750</a:t>
            </a:r>
            <a:r>
              <a:rPr lang="zh-CN" altLang="en-US" dirty="0"/>
              <a:t>㎡（</a:t>
            </a:r>
            <a:r>
              <a:rPr lang="en-US" altLang="zh-CN" dirty="0"/>
              <a:t>1F/2F</a:t>
            </a:r>
            <a:r>
              <a:rPr lang="zh-CN" altLang="en-US" dirty="0"/>
              <a:t>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5C77B8-C488-5F92-5DDC-C7199B14949E}"/>
              </a:ext>
            </a:extLst>
          </p:cNvPr>
          <p:cNvSpPr/>
          <p:nvPr/>
        </p:nvSpPr>
        <p:spPr>
          <a:xfrm>
            <a:off x="1745673" y="964714"/>
            <a:ext cx="1071418" cy="2011646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9DD10E2-FD92-C273-D981-E0A30DE322DA}"/>
              </a:ext>
            </a:extLst>
          </p:cNvPr>
          <p:cNvSpPr/>
          <p:nvPr/>
        </p:nvSpPr>
        <p:spPr>
          <a:xfrm>
            <a:off x="3293341" y="2635902"/>
            <a:ext cx="1112404" cy="1057209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8F102B1-CC4F-01A3-577D-F1DDB158552C}"/>
              </a:ext>
            </a:extLst>
          </p:cNvPr>
          <p:cNvCxnSpPr>
            <a:cxnSpLocks/>
          </p:cNvCxnSpPr>
          <p:nvPr/>
        </p:nvCxnSpPr>
        <p:spPr>
          <a:xfrm flipV="1">
            <a:off x="3972146" y="1149380"/>
            <a:ext cx="0" cy="190767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6853E2C-1ACC-A69F-BCA2-CAC77C4A60E9}"/>
              </a:ext>
            </a:extLst>
          </p:cNvPr>
          <p:cNvSpPr txBox="1"/>
          <p:nvPr/>
        </p:nvSpPr>
        <p:spPr>
          <a:xfrm>
            <a:off x="4003629" y="1090948"/>
            <a:ext cx="33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配电间</a:t>
            </a:r>
            <a:r>
              <a:rPr lang="en-US" altLang="zh-CN" dirty="0"/>
              <a:t>308</a:t>
            </a:r>
            <a:r>
              <a:rPr lang="zh-CN" altLang="en-US" dirty="0"/>
              <a:t>㎡（</a:t>
            </a:r>
            <a:r>
              <a:rPr lang="en-US" altLang="zh-CN" dirty="0"/>
              <a:t>1F</a:t>
            </a:r>
            <a:r>
              <a:rPr lang="zh-CN" altLang="en-US" dirty="0"/>
              <a:t>）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ADFCF47-E159-19BB-A595-97D69D5FD5ED}"/>
              </a:ext>
            </a:extLst>
          </p:cNvPr>
          <p:cNvSpPr/>
          <p:nvPr/>
        </p:nvSpPr>
        <p:spPr>
          <a:xfrm>
            <a:off x="2254928" y="2956264"/>
            <a:ext cx="1322773" cy="2539014"/>
          </a:xfrm>
          <a:custGeom>
            <a:avLst/>
            <a:gdLst>
              <a:gd name="connsiteX0" fmla="*/ 0 w 1322773"/>
              <a:gd name="connsiteY0" fmla="*/ 8878 h 2539014"/>
              <a:gd name="connsiteX1" fmla="*/ 1012055 w 1322773"/>
              <a:gd name="connsiteY1" fmla="*/ 0 h 2539014"/>
              <a:gd name="connsiteX2" fmla="*/ 1029810 w 1322773"/>
              <a:gd name="connsiteY2" fmla="*/ 1615736 h 2539014"/>
              <a:gd name="connsiteX3" fmla="*/ 1313895 w 1322773"/>
              <a:gd name="connsiteY3" fmla="*/ 1597981 h 2539014"/>
              <a:gd name="connsiteX4" fmla="*/ 1322773 w 1322773"/>
              <a:gd name="connsiteY4" fmla="*/ 2539014 h 2539014"/>
              <a:gd name="connsiteX5" fmla="*/ 284086 w 1322773"/>
              <a:gd name="connsiteY5" fmla="*/ 2539014 h 2539014"/>
              <a:gd name="connsiteX6" fmla="*/ 35511 w 1322773"/>
              <a:gd name="connsiteY6" fmla="*/ 2299317 h 2539014"/>
              <a:gd name="connsiteX7" fmla="*/ 0 w 1322773"/>
              <a:gd name="connsiteY7" fmla="*/ 8878 h 25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2773" h="2539014">
                <a:moveTo>
                  <a:pt x="0" y="8878"/>
                </a:moveTo>
                <a:lnTo>
                  <a:pt x="1012055" y="0"/>
                </a:lnTo>
                <a:lnTo>
                  <a:pt x="1029810" y="1615736"/>
                </a:lnTo>
                <a:lnTo>
                  <a:pt x="1313895" y="1597981"/>
                </a:lnTo>
                <a:cubicBezTo>
                  <a:pt x="1316854" y="1911659"/>
                  <a:pt x="1319814" y="2225336"/>
                  <a:pt x="1322773" y="2539014"/>
                </a:cubicBezTo>
                <a:lnTo>
                  <a:pt x="284086" y="2539014"/>
                </a:lnTo>
                <a:lnTo>
                  <a:pt x="35511" y="2299317"/>
                </a:lnTo>
                <a:cubicBezTo>
                  <a:pt x="32552" y="1541756"/>
                  <a:pt x="29592" y="784194"/>
                  <a:pt x="0" y="8878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2500DC-0CE6-C642-AB03-1481300D65C5}"/>
              </a:ext>
            </a:extLst>
          </p:cNvPr>
          <p:cNvSpPr/>
          <p:nvPr/>
        </p:nvSpPr>
        <p:spPr>
          <a:xfrm>
            <a:off x="3849543" y="4479636"/>
            <a:ext cx="1322773" cy="1015642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109274-D746-4C7E-B1AF-468A58207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1374" r="9423" b="11374"/>
          <a:stretch/>
        </p:blipFill>
        <p:spPr>
          <a:xfrm>
            <a:off x="831311" y="29101"/>
            <a:ext cx="4996323" cy="679190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B1D40D3-3258-69F1-2BB5-C7066D94AC7A}"/>
              </a:ext>
            </a:extLst>
          </p:cNvPr>
          <p:cNvSpPr txBox="1"/>
          <p:nvPr/>
        </p:nvSpPr>
        <p:spPr>
          <a:xfrm>
            <a:off x="2321145" y="5048604"/>
            <a:ext cx="330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托老所</a:t>
            </a:r>
            <a:r>
              <a:rPr lang="en-US" altLang="zh-CN" sz="1200" dirty="0" smtClean="0">
                <a:solidFill>
                  <a:srgbClr val="FF0000"/>
                </a:solidFill>
              </a:rPr>
              <a:t>375.08</a:t>
            </a:r>
            <a:r>
              <a:rPr lang="zh-CN" altLang="en-US" sz="1200" dirty="0" smtClean="0">
                <a:solidFill>
                  <a:srgbClr val="FF0000"/>
                </a:solidFill>
              </a:rPr>
              <a:t>㎡（</a:t>
            </a:r>
            <a:r>
              <a:rPr lang="en-US" altLang="zh-CN" sz="1200" dirty="0">
                <a:solidFill>
                  <a:srgbClr val="FF0000"/>
                </a:solidFill>
              </a:rPr>
              <a:t>1</a:t>
            </a:r>
            <a:r>
              <a:rPr lang="en-US" altLang="zh-CN" sz="1200" dirty="0" smtClean="0">
                <a:solidFill>
                  <a:srgbClr val="FF0000"/>
                </a:solidFill>
              </a:rPr>
              <a:t>F</a:t>
            </a:r>
            <a:r>
              <a:rPr lang="en-US" altLang="zh-CN" sz="1200" dirty="0">
                <a:solidFill>
                  <a:srgbClr val="FF0000"/>
                </a:solidFill>
              </a:rPr>
              <a:t>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1D40D3-3258-69F1-2BB5-C7066D94AC7A}"/>
              </a:ext>
            </a:extLst>
          </p:cNvPr>
          <p:cNvSpPr txBox="1"/>
          <p:nvPr/>
        </p:nvSpPr>
        <p:spPr>
          <a:xfrm>
            <a:off x="7361557" y="4315503"/>
            <a:ext cx="330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托老所</a:t>
            </a:r>
            <a:r>
              <a:rPr lang="en-US" altLang="zh-CN" sz="1200" dirty="0" smtClean="0">
                <a:solidFill>
                  <a:srgbClr val="FF0000"/>
                </a:solidFill>
              </a:rPr>
              <a:t>375.01</a:t>
            </a:r>
            <a:r>
              <a:rPr lang="zh-CN" altLang="en-US" sz="1200" dirty="0" smtClean="0">
                <a:solidFill>
                  <a:srgbClr val="FF0000"/>
                </a:solidFill>
              </a:rPr>
              <a:t>㎡（</a:t>
            </a:r>
            <a:r>
              <a:rPr lang="en-US" altLang="zh-CN" sz="1200" dirty="0" smtClean="0">
                <a:solidFill>
                  <a:srgbClr val="FF0000"/>
                </a:solidFill>
              </a:rPr>
              <a:t>2F</a:t>
            </a:r>
            <a:r>
              <a:rPr lang="en-US" altLang="zh-CN" sz="1200" dirty="0">
                <a:solidFill>
                  <a:srgbClr val="FF0000"/>
                </a:solidFill>
              </a:rPr>
              <a:t>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8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159</Words>
  <Application>Microsoft Office PowerPoint</Application>
  <PresentationFormat>宽屏</PresentationFormat>
  <Paragraphs>35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iris L</dc:creator>
  <cp:lastModifiedBy>liuruizi</cp:lastModifiedBy>
  <cp:revision>14</cp:revision>
  <dcterms:created xsi:type="dcterms:W3CDTF">2025-04-13T13:02:27Z</dcterms:created>
  <dcterms:modified xsi:type="dcterms:W3CDTF">2025-04-21T07:40:59Z</dcterms:modified>
</cp:coreProperties>
</file>